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56" r:id="rId3"/>
    <p:sldId id="259" r:id="rId4"/>
    <p:sldId id="257" r:id="rId5"/>
    <p:sldId id="262" r:id="rId6"/>
    <p:sldId id="258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Energieverbrauch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ECB-4E85-88A9-CBD8C58C9D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ECB-4E85-88A9-CBD8C58C9D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ECB-4E85-88A9-CBD8C58C9D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0ECB-4E85-88A9-CBD8C58C9D8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ECB-4E85-88A9-CBD8C58C9D8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ECB-4E85-88A9-CBD8C58C9D8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ECB-4E85-88A9-CBD8C58C9D8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ECB-4E85-88A9-CBD8C58C9D8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Heizung </c:v>
                </c:pt>
                <c:pt idx="1">
                  <c:v>Warmwasser</c:v>
                </c:pt>
                <c:pt idx="2">
                  <c:v>Haushaltsgeräte</c:v>
                </c:pt>
                <c:pt idx="3">
                  <c:v>Licht</c:v>
                </c:pt>
              </c:strCache>
            </c:strRef>
          </c:cat>
          <c:val>
            <c:numRef>
              <c:f>Tabelle1!$B$2:$B$5</c:f>
              <c:numCache>
                <c:formatCode>0%</c:formatCode>
                <c:ptCount val="4"/>
                <c:pt idx="0">
                  <c:v>0.75</c:v>
                </c:pt>
                <c:pt idx="1">
                  <c:v>0.12</c:v>
                </c:pt>
                <c:pt idx="2">
                  <c:v>0.11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CB-4E85-88A9-CBD8C58C9D8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de-CH"/>
              <a:t>Energieverbrauch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36000"/>
                    <a:satMod val="120000"/>
                  </a:schemeClr>
                  <a:schemeClr val="accent1">
                    <a:tint val="40000"/>
                  </a:schemeClr>
                </a:duotone>
              </a:blip>
              <a:tile tx="0" ty="0" sx="60000" sy="59000" flip="none" algn="tl"/>
            </a:blipFill>
            <a:ln>
              <a:noFill/>
            </a:ln>
            <a:effectLst>
              <a:outerShdw blurRad="50800" dist="19050" dir="5400000" algn="tl" rotWithShape="0">
                <a:srgbClr val="000000">
                  <a:alpha val="60000"/>
                </a:srgbClr>
              </a:outerShdw>
              <a:softEdge rad="12700"/>
            </a:effectLst>
          </c:spPr>
          <c:invertIfNegative val="0"/>
          <c:cat>
            <c:strRef>
              <c:f>Tabelle1!$A$1:$D$1</c:f>
              <c:strCache>
                <c:ptCount val="4"/>
                <c:pt idx="0">
                  <c:v>Spalte1</c:v>
                </c:pt>
                <c:pt idx="1">
                  <c:v>Anfansverbrauch</c:v>
                </c:pt>
                <c:pt idx="2">
                  <c:v>Schlussverbrauch</c:v>
                </c:pt>
                <c:pt idx="3">
                  <c:v>Gespart</c:v>
                </c:pt>
              </c:strCache>
            </c:strRef>
          </c:cat>
          <c:val>
            <c:numRef>
              <c:f>Tabelle1!$A$2:$D$2</c:f>
              <c:numCache>
                <c:formatCode>General</c:formatCode>
                <c:ptCount val="4"/>
                <c:pt idx="0">
                  <c:v>0</c:v>
                </c:pt>
                <c:pt idx="1">
                  <c:v>25000</c:v>
                </c:pt>
                <c:pt idx="2">
                  <c:v>23225</c:v>
                </c:pt>
                <c:pt idx="3">
                  <c:v>1775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43-4857-AA47-C4F650792453}"/>
            </c:ext>
          </c:extLst>
        </c:ser>
        <c:ser>
          <c:idx val="1"/>
          <c:order val="1"/>
          <c:spPr>
            <a:blipFill rotWithShape="1">
              <a:blip xmlns:r="http://schemas.openxmlformats.org/officeDocument/2006/relationships" r:embed="rId3">
                <a:duotone>
                  <a:schemeClr val="accent2">
                    <a:shade val="36000"/>
                    <a:satMod val="120000"/>
                  </a:schemeClr>
                  <a:schemeClr val="accent2">
                    <a:tint val="40000"/>
                  </a:schemeClr>
                </a:duotone>
              </a:blip>
              <a:tile tx="0" ty="0" sx="60000" sy="59000" flip="none" algn="tl"/>
            </a:blipFill>
            <a:ln>
              <a:noFill/>
            </a:ln>
            <a:effectLst>
              <a:outerShdw blurRad="50800" dist="19050" dir="5400000" algn="tl" rotWithShape="0">
                <a:srgbClr val="000000">
                  <a:alpha val="60000"/>
                </a:srgbClr>
              </a:outerShdw>
              <a:softEdge rad="12700"/>
            </a:effectLst>
          </c:spPr>
          <c:invertIfNegative val="0"/>
          <c:cat>
            <c:strRef>
              <c:f>Tabelle1!$A$1:$D$1</c:f>
              <c:strCache>
                <c:ptCount val="4"/>
                <c:pt idx="0">
                  <c:v>Spalte1</c:v>
                </c:pt>
                <c:pt idx="1">
                  <c:v>Anfansverbrauch</c:v>
                </c:pt>
                <c:pt idx="2">
                  <c:v>Schlussverbrauch</c:v>
                </c:pt>
                <c:pt idx="3">
                  <c:v>Gespart</c:v>
                </c:pt>
              </c:strCache>
            </c:strRef>
          </c:cat>
          <c:val>
            <c:numRef>
              <c:f>Tabelle1!$A$3:$D$3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F943-4857-AA47-C4F650792453}"/>
            </c:ext>
          </c:extLst>
        </c:ser>
        <c:ser>
          <c:idx val="2"/>
          <c:order val="2"/>
          <c:spPr>
            <a:blipFill rotWithShape="1">
              <a:blip xmlns:r="http://schemas.openxmlformats.org/officeDocument/2006/relationships" r:embed="rId3">
                <a:duotone>
                  <a:schemeClr val="accent3">
                    <a:shade val="36000"/>
                    <a:satMod val="120000"/>
                  </a:schemeClr>
                  <a:schemeClr val="accent3">
                    <a:tint val="40000"/>
                  </a:schemeClr>
                </a:duotone>
              </a:blip>
              <a:tile tx="0" ty="0" sx="60000" sy="59000" flip="none" algn="tl"/>
            </a:blipFill>
            <a:ln>
              <a:noFill/>
            </a:ln>
            <a:effectLst>
              <a:outerShdw blurRad="50800" dist="19050" dir="5400000" algn="tl" rotWithShape="0">
                <a:srgbClr val="000000">
                  <a:alpha val="60000"/>
                </a:srgbClr>
              </a:outerShdw>
              <a:softEdge rad="12700"/>
            </a:effectLst>
          </c:spPr>
          <c:invertIfNegative val="0"/>
          <c:cat>
            <c:strRef>
              <c:f>Tabelle1!$A$1:$D$1</c:f>
              <c:strCache>
                <c:ptCount val="4"/>
                <c:pt idx="0">
                  <c:v>Spalte1</c:v>
                </c:pt>
                <c:pt idx="1">
                  <c:v>Anfansverbrauch</c:v>
                </c:pt>
                <c:pt idx="2">
                  <c:v>Schlussverbrauch</c:v>
                </c:pt>
                <c:pt idx="3">
                  <c:v>Gespart</c:v>
                </c:pt>
              </c:strCache>
            </c:strRef>
          </c:cat>
          <c:val>
            <c:numRef>
              <c:f>Tabelle1!$A$4:$D$4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F943-4857-AA47-C4F650792453}"/>
            </c:ext>
          </c:extLst>
        </c:ser>
        <c:ser>
          <c:idx val="3"/>
          <c:order val="3"/>
          <c:spPr>
            <a:blipFill rotWithShape="1">
              <a:blip xmlns:r="http://schemas.openxmlformats.org/officeDocument/2006/relationships" r:embed="rId3">
                <a:duotone>
                  <a:schemeClr val="accent4">
                    <a:shade val="36000"/>
                    <a:satMod val="120000"/>
                  </a:schemeClr>
                  <a:schemeClr val="accent4">
                    <a:tint val="40000"/>
                  </a:schemeClr>
                </a:duotone>
              </a:blip>
              <a:tile tx="0" ty="0" sx="60000" sy="59000" flip="none" algn="tl"/>
            </a:blipFill>
            <a:ln>
              <a:noFill/>
            </a:ln>
            <a:effectLst>
              <a:outerShdw blurRad="50800" dist="19050" dir="5400000" algn="tl" rotWithShape="0">
                <a:srgbClr val="000000">
                  <a:alpha val="60000"/>
                </a:srgbClr>
              </a:outerShdw>
              <a:softEdge rad="12700"/>
            </a:effectLst>
          </c:spPr>
          <c:invertIfNegative val="0"/>
          <c:cat>
            <c:strRef>
              <c:f>Tabelle1!$A$1:$D$1</c:f>
              <c:strCache>
                <c:ptCount val="4"/>
                <c:pt idx="0">
                  <c:v>Spalte1</c:v>
                </c:pt>
                <c:pt idx="1">
                  <c:v>Anfansverbrauch</c:v>
                </c:pt>
                <c:pt idx="2">
                  <c:v>Schlussverbrauch</c:v>
                </c:pt>
                <c:pt idx="3">
                  <c:v>Gespart</c:v>
                </c:pt>
              </c:strCache>
            </c:strRef>
          </c:cat>
          <c:val>
            <c:numRef>
              <c:f>Tabelle1!$A$5:$D$5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F943-4857-AA47-C4F6507924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0835280"/>
        <c:axId val="430837576"/>
      </c:barChart>
      <c:catAx>
        <c:axId val="43083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0837576"/>
        <c:crosses val="autoZero"/>
        <c:auto val="1"/>
        <c:lblAlgn val="ctr"/>
        <c:lblOffset val="100"/>
        <c:noMultiLvlLbl val="0"/>
      </c:catAx>
      <c:valAx>
        <c:axId val="430837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0835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C80ED-F5B1-48D0-945B-9DB3BA62563C}" type="datetimeFigureOut">
              <a:rPr lang="de-CH" smtClean="0"/>
              <a:t>06.02.2017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0792-27D4-4D9E-84D5-799E41C96F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9011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547B-26C9-4240-A698-55CF2AC43541}" type="datetime1">
              <a:rPr lang="de-CH" smtClean="0"/>
              <a:t>06.02.2017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Von Simone R., Simone S. und Fabienne</a:t>
            </a:r>
          </a:p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808FC19-A23D-4ED4-9EF9-65BE8062962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61892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4D3EB-4D34-4198-A2AB-7EC46C9CC0DD}" type="datetime1">
              <a:rPr lang="de-CH" smtClean="0"/>
              <a:t>06.02.2017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097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A130-C971-446B-A869-B39E2A8AE794}" type="datetime1">
              <a:rPr lang="de-CH" smtClean="0"/>
              <a:t>06.02.2017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64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8FB1-547E-4B28-87C0-4B91BFED5637}" type="datetime1">
              <a:rPr lang="de-CH" smtClean="0"/>
              <a:t>06.02.2017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81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3ABEDF-E53E-4A93-B06E-E96D2E23DE7B}" type="datetime1">
              <a:rPr lang="de-CH" smtClean="0"/>
              <a:t>06.02.2017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de-CH" dirty="0" smtClean="0"/>
              <a:t>Von Simone R., Simone S. und Fabienne</a:t>
            </a:r>
          </a:p>
          <a:p>
            <a:endParaRPr lang="de-CH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786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9AD20-A284-4868-B7AE-EB1BCACE7D74}" type="datetime1">
              <a:rPr lang="de-CH" smtClean="0"/>
              <a:t>06.02.2017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Von Simone R., Simone S. und Fabienne</a:t>
            </a:r>
          </a:p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639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40C3-62D2-43E3-A548-76DF2E71B37B}" type="datetime1">
              <a:rPr lang="de-CH" smtClean="0"/>
              <a:t>06.02.2017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Von Simone R., Simone S. und Fabienne</a:t>
            </a:r>
          </a:p>
          <a:p>
            <a:endParaRPr lang="de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94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6AB5-46D7-4581-9AC5-5542CD8D7A7B}" type="datetime1">
              <a:rPr lang="de-CH" smtClean="0"/>
              <a:t>06.02.2017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632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1C28-8F5D-43BB-999A-612F9CE239BD}" type="datetime1">
              <a:rPr lang="de-CH" smtClean="0"/>
              <a:t>06.02.2017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2418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DCA0-FC34-446B-8FC6-F366813A4EBE}" type="datetime1">
              <a:rPr lang="de-CH" smtClean="0"/>
              <a:t>06.02.2017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9295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4513-A583-4246-B1DD-F2D6905FAD52}" type="datetime1">
              <a:rPr lang="de-CH" smtClean="0"/>
              <a:t>06.02.2017</a:t>
            </a:fld>
            <a:endParaRPr lang="de-CH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764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7A9A147-8093-4B48-8765-B53E8C4B543E}" type="datetime1">
              <a:rPr lang="de-CH" smtClean="0"/>
              <a:t>06.02.2017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Von Simone R., Simone S. und Fabienne </a:t>
            </a:r>
            <a:endParaRPr lang="de-CH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DB18837-07D8-4591-8F5B-5A84E651EF3B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348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1</a:t>
            </a:fld>
            <a:endParaRPr lang="de-CH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5127660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293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CH" dirty="0" smtClean="0"/>
              <a:t>Heizungskosten sparen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257701"/>
          </a:xfrm>
        </p:spPr>
        <p:txBody>
          <a:bodyPr>
            <a:normAutofit/>
          </a:bodyPr>
          <a:lstStyle/>
          <a:p>
            <a:pPr algn="ctr"/>
            <a:r>
              <a:rPr lang="de-CH" sz="2400" dirty="0" smtClean="0"/>
              <a:t>Raumtemperatur auf 20° Grad minimieren</a:t>
            </a:r>
          </a:p>
          <a:p>
            <a:pPr algn="ctr"/>
            <a:endParaRPr lang="de-CH" dirty="0"/>
          </a:p>
          <a:p>
            <a:pPr algn="ctr"/>
            <a:endParaRPr lang="de-CH" dirty="0" smtClean="0"/>
          </a:p>
          <a:p>
            <a:endParaRPr lang="de-CH" dirty="0"/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Von Simone R., Simone S. und Fabienne</a:t>
            </a:r>
          </a:p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28768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Inhaltsverzeichnis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de-CH" dirty="0" smtClean="0"/>
              <a:t>Themenfindung </a:t>
            </a:r>
          </a:p>
          <a:p>
            <a:pPr>
              <a:lnSpc>
                <a:spcPct val="200000"/>
              </a:lnSpc>
            </a:pPr>
            <a:r>
              <a:rPr lang="de-CH" dirty="0" smtClean="0"/>
              <a:t>Konkretes Vorgehen</a:t>
            </a:r>
          </a:p>
          <a:p>
            <a:pPr>
              <a:lnSpc>
                <a:spcPct val="200000"/>
              </a:lnSpc>
            </a:pPr>
            <a:r>
              <a:rPr lang="de-CH" dirty="0" smtClean="0"/>
              <a:t>Resultate</a:t>
            </a:r>
          </a:p>
          <a:p>
            <a:pPr>
              <a:lnSpc>
                <a:spcPct val="200000"/>
              </a:lnSpc>
            </a:pPr>
            <a:r>
              <a:rPr lang="de-CH" dirty="0" smtClean="0"/>
              <a:t>Erkenntnis</a:t>
            </a:r>
          </a:p>
          <a:p>
            <a:pPr>
              <a:lnSpc>
                <a:spcPct val="200000"/>
              </a:lnSpc>
            </a:pPr>
            <a:r>
              <a:rPr lang="de-CH" dirty="0" smtClean="0"/>
              <a:t>Rückblick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3</a:t>
            </a:fld>
            <a:endParaRPr lang="de-CH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clrChange>
              <a:clrFrom>
                <a:srgbClr val="63C4EB"/>
              </a:clrFrom>
              <a:clrTo>
                <a:srgbClr val="63C4EB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12246" y="2253853"/>
            <a:ext cx="4307873" cy="225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545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Themenfindung</a:t>
            </a:r>
            <a:endParaRPr lang="de-CH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Entscheidungstabelle (Nutzwertanalyse)</a:t>
            </a:r>
          </a:p>
          <a:p>
            <a:r>
              <a:rPr lang="de-CH" dirty="0" smtClean="0"/>
              <a:t>Recherchieren</a:t>
            </a:r>
          </a:p>
          <a:p>
            <a:r>
              <a:rPr lang="de-CH" dirty="0" smtClean="0"/>
              <a:t>Herr Schnüriger </a:t>
            </a:r>
          </a:p>
          <a:p>
            <a:r>
              <a:rPr lang="de-CH" dirty="0" smtClean="0"/>
              <a:t>Arbeitsblatt «Brainstorming/Projektideen entwickeln»</a:t>
            </a:r>
          </a:p>
          <a:p>
            <a:r>
              <a:rPr lang="de-DE" dirty="0" smtClean="0"/>
              <a:t>Lukas Bühler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Von Simone R., Simone S. und Fabienne</a:t>
            </a:r>
          </a:p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4</a:t>
            </a:fld>
            <a:endParaRPr lang="de-CH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97365">
            <a:off x="7954792" y="684467"/>
            <a:ext cx="37623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211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Unsere Vorgehensweise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5 Tage lang mit 25° Grad geheizt (25000 kWh)</a:t>
            </a:r>
          </a:p>
          <a:p>
            <a:r>
              <a:rPr lang="de-CH" dirty="0" smtClean="0"/>
              <a:t>5 Tage lang mit 20° Grad geheizt (23225 kWh)</a:t>
            </a:r>
          </a:p>
          <a:p>
            <a:r>
              <a:rPr lang="de-CH" dirty="0" smtClean="0"/>
              <a:t>Energieverbrauch verglichen	</a:t>
            </a:r>
            <a:r>
              <a:rPr lang="de-CH" dirty="0"/>
              <a:t> </a:t>
            </a:r>
            <a:r>
              <a:rPr lang="de-CH" dirty="0" smtClean="0"/>
              <a:t>(1775 kWh)</a:t>
            </a:r>
          </a:p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5</a:t>
            </a:fld>
            <a:endParaRPr lang="de-CH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38236" y="1830734"/>
            <a:ext cx="4331442" cy="32485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39135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Was hat unsere Arbeit gebracht?</a:t>
            </a:r>
            <a:endParaRPr lang="de-CH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77937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404854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Erkenntnisse / Rückblick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08590" y="2067850"/>
            <a:ext cx="10058400" cy="4050792"/>
          </a:xfrm>
        </p:spPr>
        <p:txBody>
          <a:bodyPr>
            <a:normAutofit/>
          </a:bodyPr>
          <a:lstStyle/>
          <a:p>
            <a:r>
              <a:rPr lang="de-DE" sz="2800" dirty="0" smtClean="0"/>
              <a:t>Positiv</a:t>
            </a:r>
          </a:p>
          <a:p>
            <a:r>
              <a:rPr lang="de-DE" sz="2800" dirty="0" smtClean="0"/>
              <a:t>Zukunft</a:t>
            </a:r>
          </a:p>
          <a:p>
            <a:r>
              <a:rPr lang="de-DE" sz="2800" dirty="0" smtClean="0"/>
              <a:t>Realistisch</a:t>
            </a:r>
          </a:p>
          <a:p>
            <a:r>
              <a:rPr lang="de-DE" sz="2800" dirty="0" smtClean="0"/>
              <a:t>Vorstellbar</a:t>
            </a:r>
          </a:p>
          <a:p>
            <a:r>
              <a:rPr lang="de-DE" sz="2800" dirty="0" smtClean="0"/>
              <a:t>umsetzen</a:t>
            </a:r>
            <a:endParaRPr lang="de-CH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Von Simone R., Simone S. und Fabienne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FC19-A23D-4ED4-9EF9-65BE80629627}" type="slidenum">
              <a:rPr lang="de-CH" smtClean="0"/>
              <a:t>7</a:t>
            </a:fld>
            <a:endParaRPr lang="de-CH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016" y="889581"/>
            <a:ext cx="3190603" cy="408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59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Herzlichen dank fürs zuhören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Raumtemperatur auf 20° Grad minimieren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Von Simone R., Simone S. und Fabienne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8927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enutzerdefiniert 1">
      <a:dk1>
        <a:sysClr val="windowText" lastClr="000000"/>
      </a:dk1>
      <a:lt1>
        <a:srgbClr val="E9F5D0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Holzart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</Words>
  <Application>Microsoft Office PowerPoint</Application>
  <PresentationFormat>Breitbild</PresentationFormat>
  <Paragraphs>52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Calibri</vt:lpstr>
      <vt:lpstr>Rockwell</vt:lpstr>
      <vt:lpstr>Rockwell Condensed</vt:lpstr>
      <vt:lpstr>Wingdings</vt:lpstr>
      <vt:lpstr>Holzart</vt:lpstr>
      <vt:lpstr>PowerPoint-Präsentation</vt:lpstr>
      <vt:lpstr>Heizungskosten sparen</vt:lpstr>
      <vt:lpstr>Inhaltsverzeichnis</vt:lpstr>
      <vt:lpstr>Themenfindung</vt:lpstr>
      <vt:lpstr>Unsere Vorgehensweise</vt:lpstr>
      <vt:lpstr>Was hat unsere Arbeit gebracht?</vt:lpstr>
      <vt:lpstr>Erkenntnisse / Rückblick</vt:lpstr>
      <vt:lpstr>Herzlichen dank fürs zuhören</vt:lpstr>
    </vt:vector>
  </TitlesOfParts>
  <Company>SRZI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Heizungskosten sparen</dc:title>
  <dc:creator>Bellmont Fabienne KBS</dc:creator>
  <cp:lastModifiedBy>Bellmont Fabienne KBS</cp:lastModifiedBy>
  <cp:revision>14</cp:revision>
  <dcterms:created xsi:type="dcterms:W3CDTF">2017-01-30T09:51:15Z</dcterms:created>
  <dcterms:modified xsi:type="dcterms:W3CDTF">2017-02-06T19:45:01Z</dcterms:modified>
</cp:coreProperties>
</file>