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1"/>
  </p:handoutMasterIdLst>
  <p:sldIdLst>
    <p:sldId id="256" r:id="rId2"/>
    <p:sldId id="258" r:id="rId3"/>
    <p:sldId id="260" r:id="rId4"/>
    <p:sldId id="265" r:id="rId5"/>
    <p:sldId id="271" r:id="rId6"/>
    <p:sldId id="261" r:id="rId7"/>
    <p:sldId id="266" r:id="rId8"/>
    <p:sldId id="269" r:id="rId9"/>
    <p:sldId id="273" r:id="rId10"/>
  </p:sldIdLst>
  <p:sldSz cx="9144000" cy="6858000" type="screen4x3"/>
  <p:notesSz cx="6735763" cy="98663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AB23"/>
    <a:srgbClr val="447C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 autoAdjust="0"/>
    <p:restoredTop sz="94681" autoAdjust="0"/>
  </p:normalViewPr>
  <p:slideViewPr>
    <p:cSldViewPr>
      <p:cViewPr varScale="1">
        <p:scale>
          <a:sx n="109" d="100"/>
          <a:sy n="109" d="100"/>
        </p:scale>
        <p:origin x="183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713915387805891E-2"/>
          <c:y val="3.2854639415065001E-2"/>
          <c:w val="0.59584003007051012"/>
          <c:h val="0.895896694553458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1000 Stofftaschen</c:v>
                </c:pt>
              </c:strCache>
            </c:strRef>
          </c:tx>
          <c:spPr>
            <a:ln w="50800" cap="rnd">
              <a:bevel/>
            </a:ln>
          </c:spPr>
          <c:invertIfNegative val="0"/>
          <c:cat>
            <c:numRef>
              <c:f>Tabelle1!$A$2</c:f>
              <c:numCache>
                <c:formatCode>General</c:formatCode>
                <c:ptCount val="1"/>
              </c:numCache>
            </c:numRef>
          </c:cat>
          <c:val>
            <c:numRef>
              <c:f>Tabelle1!$B$2</c:f>
              <c:numCache>
                <c:formatCode>General</c:formatCode>
                <c:ptCount val="1"/>
                <c:pt idx="0">
                  <c:v>4.0199999999999996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E2-436B-A3C4-5EFB05F079BA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2000 Stofftaschen</c:v>
                </c:pt>
              </c:strCache>
            </c:strRef>
          </c:tx>
          <c:invertIfNegative val="0"/>
          <c:cat>
            <c:numRef>
              <c:f>Tabelle1!$A$2</c:f>
              <c:numCache>
                <c:formatCode>General</c:formatCode>
                <c:ptCount val="1"/>
              </c:numCache>
            </c:numRef>
          </c:cat>
          <c:val>
            <c:numRef>
              <c:f>Tabelle1!$C$2</c:f>
              <c:numCache>
                <c:formatCode>General</c:formatCode>
                <c:ptCount val="1"/>
                <c:pt idx="0">
                  <c:v>3.85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E2-436B-A3C4-5EFB05F079BA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5000 Stofftaschen</c:v>
                </c:pt>
              </c:strCache>
            </c:strRef>
          </c:tx>
          <c:invertIfNegative val="0"/>
          <c:cat>
            <c:numRef>
              <c:f>Tabelle1!$A$2</c:f>
              <c:numCache>
                <c:formatCode>General</c:formatCode>
                <c:ptCount val="1"/>
              </c:numCache>
            </c:numRef>
          </c:cat>
          <c:val>
            <c:numRef>
              <c:f>Tabelle1!$D$2</c:f>
              <c:numCache>
                <c:formatCode>General</c:formatCode>
                <c:ptCount val="1"/>
                <c:pt idx="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E2-436B-A3C4-5EFB05F079BA}"/>
            </c:ext>
          </c:extLst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10'000 Stofftaschen</c:v>
                </c:pt>
              </c:strCache>
            </c:strRef>
          </c:tx>
          <c:invertIfNegative val="0"/>
          <c:cat>
            <c:numRef>
              <c:f>Tabelle1!$A$2</c:f>
              <c:numCache>
                <c:formatCode>General</c:formatCode>
                <c:ptCount val="1"/>
              </c:numCache>
            </c:numRef>
          </c:cat>
          <c:val>
            <c:numRef>
              <c:f>Tabelle1!$E$2</c:f>
              <c:numCache>
                <c:formatCode>General</c:formatCode>
                <c:ptCount val="1"/>
                <c:pt idx="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E2-436B-A3C4-5EFB05F079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6"/>
        <c:overlap val="-61"/>
        <c:axId val="175861760"/>
        <c:axId val="175863296"/>
      </c:barChart>
      <c:catAx>
        <c:axId val="17586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5863296"/>
        <c:crosses val="autoZero"/>
        <c:auto val="1"/>
        <c:lblAlgn val="ctr"/>
        <c:lblOffset val="100"/>
        <c:noMultiLvlLbl val="0"/>
      </c:catAx>
      <c:valAx>
        <c:axId val="175863296"/>
        <c:scaling>
          <c:orientation val="minMax"/>
          <c:max val="4.2"/>
          <c:min val="3"/>
        </c:scaling>
        <c:delete val="0"/>
        <c:axPos val="l"/>
        <c:majorGridlines/>
        <c:numFmt formatCode="0.0" sourceLinked="0"/>
        <c:majorTickMark val="in"/>
        <c:minorTickMark val="none"/>
        <c:tickLblPos val="nextTo"/>
        <c:spPr>
          <a:ln w="15875" cmpd="sng"/>
        </c:spPr>
        <c:txPr>
          <a:bodyPr rot="0" vert="horz"/>
          <a:lstStyle/>
          <a:p>
            <a:pPr>
              <a:defRPr/>
            </a:pPr>
            <a:endParaRPr lang="de-DE"/>
          </a:p>
        </c:txPr>
        <c:crossAx val="175861760"/>
        <c:crosses val="autoZero"/>
        <c:crossBetween val="between"/>
        <c:majorUnit val="0.2"/>
      </c:valAx>
    </c:plotArea>
    <c:legend>
      <c:legendPos val="r"/>
      <c:layout/>
      <c:overlay val="0"/>
      <c:txPr>
        <a:bodyPr/>
        <a:lstStyle/>
        <a:p>
          <a:pPr>
            <a:defRPr>
              <a:latin typeface="HelveticaNeueLT Com 45 Lt" panose="020B0403020202020204" pitchFamily="34" charset="0"/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0.112</cdr:x>
      <cdr:y>0.20885</cdr:y>
    </cdr:from>
    <cdr:to>
      <cdr:x>0.17733</cdr:x>
      <cdr:y>0.27847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864096" y="864096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e-CH" sz="1100" dirty="0"/>
        </a:p>
      </cdr:txBody>
    </cdr:sp>
  </cdr:relSizeAnchor>
  <cdr:relSizeAnchor xmlns:cdr="http://schemas.openxmlformats.org/drawingml/2006/chartDrawing">
    <cdr:from>
      <cdr:x>0.084</cdr:x>
      <cdr:y>0.9375</cdr:y>
    </cdr:from>
    <cdr:to>
      <cdr:x>0.224</cdr:x>
      <cdr:y>0.99327</cdr:y>
    </cdr:to>
    <cdr:sp macro="" textlink="">
      <cdr:nvSpPr>
        <cdr:cNvPr id="3" name="Textfeld 2"/>
        <cdr:cNvSpPr txBox="1"/>
      </cdr:nvSpPr>
      <cdr:spPr>
        <a:xfrm xmlns:a="http://schemas.openxmlformats.org/drawingml/2006/main">
          <a:off x="648072" y="4320480"/>
          <a:ext cx="1080120" cy="2570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de-CH" sz="1400" dirty="0" smtClean="0">
              <a:latin typeface="HelveticaNeueLT Com 45 Lt" panose="020B0403020202020204" pitchFamily="34" charset="0"/>
            </a:rPr>
            <a:t>CHF 4.02</a:t>
          </a:r>
          <a:endParaRPr lang="de-CH" sz="1400" dirty="0">
            <a:latin typeface="HelveticaNeueLT Com 45 Lt" panose="020B0403020202020204" pitchFamily="34" charset="0"/>
          </a:endParaRPr>
        </a:p>
      </cdr:txBody>
    </cdr:sp>
  </cdr:relSizeAnchor>
  <cdr:relSizeAnchor xmlns:cdr="http://schemas.openxmlformats.org/drawingml/2006/chartDrawing">
    <cdr:from>
      <cdr:x>0.24266</cdr:x>
      <cdr:y>0.9375</cdr:y>
    </cdr:from>
    <cdr:to>
      <cdr:x>0.364</cdr:x>
      <cdr:y>1</cdr:y>
    </cdr:to>
    <cdr:sp macro="" textlink="">
      <cdr:nvSpPr>
        <cdr:cNvPr id="4" name="Textfeld 3"/>
        <cdr:cNvSpPr txBox="1"/>
      </cdr:nvSpPr>
      <cdr:spPr>
        <a:xfrm xmlns:a="http://schemas.openxmlformats.org/drawingml/2006/main">
          <a:off x="1872208" y="4320480"/>
          <a:ext cx="93610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de-CH" sz="1400" dirty="0" smtClean="0">
              <a:latin typeface="HelveticaNeueLT Com 45 Lt" panose="020B0403020202020204" pitchFamily="34" charset="0"/>
            </a:rPr>
            <a:t>CHF 3.85</a:t>
          </a:r>
          <a:endParaRPr lang="de-CH" sz="1400" dirty="0">
            <a:latin typeface="HelveticaNeueLT Com 45 Lt" panose="020B0403020202020204" pitchFamily="34" charset="0"/>
          </a:endParaRPr>
        </a:p>
      </cdr:txBody>
    </cdr:sp>
  </cdr:relSizeAnchor>
  <cdr:relSizeAnchor xmlns:cdr="http://schemas.openxmlformats.org/drawingml/2006/chartDrawing">
    <cdr:from>
      <cdr:x>0.392</cdr:x>
      <cdr:y>0.9375</cdr:y>
    </cdr:from>
    <cdr:to>
      <cdr:x>0.51333</cdr:x>
      <cdr:y>1</cdr:y>
    </cdr:to>
    <cdr:sp macro="" textlink="">
      <cdr:nvSpPr>
        <cdr:cNvPr id="5" name="Textfeld 4"/>
        <cdr:cNvSpPr txBox="1"/>
      </cdr:nvSpPr>
      <cdr:spPr>
        <a:xfrm xmlns:a="http://schemas.openxmlformats.org/drawingml/2006/main">
          <a:off x="3024336" y="4320480"/>
          <a:ext cx="93610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de-CH" sz="1400" dirty="0" smtClean="0">
              <a:latin typeface="HelveticaNeueLT Com 45 Lt" panose="020B0403020202020204" pitchFamily="34" charset="0"/>
            </a:rPr>
            <a:t>CHF 3.70</a:t>
          </a:r>
          <a:endParaRPr lang="de-CH" sz="1400" dirty="0">
            <a:latin typeface="HelveticaNeueLT Com 45 Lt" panose="020B0403020202020204" pitchFamily="34" charset="0"/>
          </a:endParaRPr>
        </a:p>
      </cdr:txBody>
    </cdr:sp>
  </cdr:relSizeAnchor>
  <cdr:relSizeAnchor xmlns:cdr="http://schemas.openxmlformats.org/drawingml/2006/chartDrawing">
    <cdr:from>
      <cdr:x>0.55066</cdr:x>
      <cdr:y>0.9375</cdr:y>
    </cdr:from>
    <cdr:to>
      <cdr:x>0.71866</cdr:x>
      <cdr:y>1</cdr:y>
    </cdr:to>
    <cdr:sp macro="" textlink="">
      <cdr:nvSpPr>
        <cdr:cNvPr id="6" name="Textfeld 5"/>
        <cdr:cNvSpPr txBox="1"/>
      </cdr:nvSpPr>
      <cdr:spPr>
        <a:xfrm xmlns:a="http://schemas.openxmlformats.org/drawingml/2006/main">
          <a:off x="4248472" y="4320480"/>
          <a:ext cx="129614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de-CH" sz="1400" dirty="0" smtClean="0">
              <a:latin typeface="HelveticaNeueLT Com 45 Lt" panose="020B0403020202020204" pitchFamily="34" charset="0"/>
            </a:rPr>
            <a:t>CHF 3.70</a:t>
          </a:r>
          <a:endParaRPr lang="de-CH" sz="1400" dirty="0">
            <a:latin typeface="HelveticaNeueLT Com 45 Lt" panose="020B0403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7DEC3-2BC1-4D40-8C39-FE292D785949}" type="datetimeFigureOut">
              <a:rPr lang="de-CH" smtClean="0"/>
              <a:t>31.10.2017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724CB-AC9A-464E-9941-E5C25F90A20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4753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670-74AA-4066-8934-DDE22A936F8E}" type="datetimeFigureOut">
              <a:rPr lang="de-CH" smtClean="0"/>
              <a:t>31.10.2017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DD82-7BA3-4A9C-A7FB-EB5A5441C5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82516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670-74AA-4066-8934-DDE22A936F8E}" type="datetimeFigureOut">
              <a:rPr lang="de-CH" smtClean="0"/>
              <a:t>31.10.2017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DD82-7BA3-4A9C-A7FB-EB5A5441C5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9576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670-74AA-4066-8934-DDE22A936F8E}" type="datetimeFigureOut">
              <a:rPr lang="de-CH" smtClean="0"/>
              <a:t>31.10.2017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DD82-7BA3-4A9C-A7FB-EB5A5441C5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174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Neue LT 45 Lt" panose="020B0404020002020204" pitchFamily="34" charset="0"/>
              </a:defRPr>
            </a:lvl1pPr>
            <a:lvl2pPr>
              <a:defRPr>
                <a:latin typeface="HelveticaNeue LT 45 Lt" panose="020B0404020002020204" pitchFamily="34" charset="0"/>
              </a:defRPr>
            </a:lvl2pPr>
            <a:lvl3pPr>
              <a:defRPr>
                <a:latin typeface="HelveticaNeue LT 45 Lt" panose="020B0404020002020204" pitchFamily="34" charset="0"/>
              </a:defRPr>
            </a:lvl3pPr>
            <a:lvl4pPr>
              <a:defRPr>
                <a:latin typeface="HelveticaNeue LT 45 Lt" panose="020B0404020002020204" pitchFamily="34" charset="0"/>
              </a:defRPr>
            </a:lvl4pPr>
            <a:lvl5pPr>
              <a:defRPr>
                <a:latin typeface="HelveticaNeue LT 45 Lt" panose="020B040402000202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670-74AA-4066-8934-DDE22A936F8E}" type="datetimeFigureOut">
              <a:rPr lang="de-CH" smtClean="0"/>
              <a:t>31.10.2017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DD82-7BA3-4A9C-A7FB-EB5A5441C5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95052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670-74AA-4066-8934-DDE22A936F8E}" type="datetimeFigureOut">
              <a:rPr lang="de-CH" smtClean="0"/>
              <a:t>31.10.2017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DD82-7BA3-4A9C-A7FB-EB5A5441C5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19585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670-74AA-4066-8934-DDE22A936F8E}" type="datetimeFigureOut">
              <a:rPr lang="de-CH" smtClean="0"/>
              <a:t>31.10.2017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DD82-7BA3-4A9C-A7FB-EB5A5441C5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4812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670-74AA-4066-8934-DDE22A936F8E}" type="datetimeFigureOut">
              <a:rPr lang="de-CH" smtClean="0"/>
              <a:t>31.10.2017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DD82-7BA3-4A9C-A7FB-EB5A5441C5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93324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670-74AA-4066-8934-DDE22A936F8E}" type="datetimeFigureOut">
              <a:rPr lang="de-CH" smtClean="0"/>
              <a:t>31.10.2017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DD82-7BA3-4A9C-A7FB-EB5A5441C5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4124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670-74AA-4066-8934-DDE22A936F8E}" type="datetimeFigureOut">
              <a:rPr lang="de-CH" smtClean="0"/>
              <a:t>31.10.2017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DD82-7BA3-4A9C-A7FB-EB5A5441C5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46026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670-74AA-4066-8934-DDE22A936F8E}" type="datetimeFigureOut">
              <a:rPr lang="de-CH" smtClean="0"/>
              <a:t>31.10.2017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DD82-7BA3-4A9C-A7FB-EB5A5441C5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7918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5670-74AA-4066-8934-DDE22A936F8E}" type="datetimeFigureOut">
              <a:rPr lang="de-CH" smtClean="0"/>
              <a:t>31.10.2017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DD82-7BA3-4A9C-A7FB-EB5A5441C5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65325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85670-74AA-4066-8934-DDE22A936F8E}" type="datetimeFigureOut">
              <a:rPr lang="de-CH" smtClean="0"/>
              <a:t>31.10.2017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8DD82-7BA3-4A9C-A7FB-EB5A5441C595}" type="slidenum">
              <a:rPr lang="de-CH" smtClean="0"/>
              <a:t>‹Nr.›</a:t>
            </a:fld>
            <a:endParaRPr lang="de-CH"/>
          </a:p>
        </p:txBody>
      </p:sp>
      <p:pic>
        <p:nvPicPr>
          <p:cNvPr id="8" name="Picture 2" descr="V:\Mountain Vision AG\Umweltmanagement\AP5_KPIs und Dokumentation\E_GREENSTYLE LOGO\Greenstyle_Logo_RGB.jpg"/>
          <p:cNvPicPr>
            <a:picLocks noChangeAspect="1" noChangeArrowheads="1"/>
          </p:cNvPicPr>
          <p:nvPr userDrawn="1"/>
        </p:nvPicPr>
        <p:blipFill>
          <a:blip r:embed="rId1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048" y="5877272"/>
            <a:ext cx="848440" cy="820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309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6BAB23"/>
          </a:solidFill>
          <a:latin typeface="HelveticaNeue LT 45 Lt" panose="020B04040200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HelveticaNeue LT 45 Lt" panose="020B04040200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>
              <a:lumMod val="50000"/>
            </a:schemeClr>
          </a:solidFill>
          <a:latin typeface="HelveticaNeue LT 45 Lt" panose="020B04040200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65000"/>
            </a:schemeClr>
          </a:solidFill>
          <a:latin typeface="HelveticaNeue LT 45 Lt" panose="020B04040200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>
              <a:lumMod val="75000"/>
            </a:schemeClr>
          </a:solidFill>
          <a:latin typeface="HelveticaNeue LT 45 Lt" panose="020B04040200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>
              <a:lumMod val="85000"/>
            </a:schemeClr>
          </a:solidFill>
          <a:latin typeface="HelveticaNeue LT 45 Lt" panose="020B04040200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4584" y="-22628"/>
            <a:ext cx="10585176" cy="7086711"/>
          </a:xfrm>
          <a:prstGeom prst="rect">
            <a:avLst/>
          </a:prstGeom>
          <a:effectLst>
            <a:reflection endPos="0" dir="5400000" sy="-100000" algn="bl" rotWithShape="0"/>
          </a:effec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1332656" y="4941168"/>
            <a:ext cx="7772400" cy="1470025"/>
          </a:xfrm>
        </p:spPr>
        <p:txBody>
          <a:bodyPr>
            <a:normAutofit/>
          </a:bodyPr>
          <a:lstStyle/>
          <a:p>
            <a:r>
              <a:rPr lang="de-CH" sz="4800" b="1" dirty="0" smtClean="0">
                <a:latin typeface="HelveticaNeue LT 45 Lt" panose="020B0404020002020204" pitchFamily="34" charset="0"/>
              </a:rPr>
              <a:t>Laax Stofftaschen</a:t>
            </a:r>
            <a:endParaRPr lang="de-CH" sz="4800" b="1" dirty="0">
              <a:latin typeface="HelveticaNeue LT 45 Lt" panose="020B04040200020202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-36512" y="6190456"/>
            <a:ext cx="6400800" cy="406896"/>
          </a:xfrm>
        </p:spPr>
        <p:txBody>
          <a:bodyPr>
            <a:normAutofit fontScale="92500"/>
          </a:bodyPr>
          <a:lstStyle/>
          <a:p>
            <a:r>
              <a:rPr lang="de-CH" sz="2000" dirty="0">
                <a:latin typeface="HelveticaNeue LT 45 Lt" panose="020B0404020002020204" pitchFamily="34" charset="0"/>
              </a:rPr>
              <a:t>Ein Projekt von den Lernenden der Weissen Arena Gruppe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595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/>
              <a:t>Entstehung </a:t>
            </a:r>
            <a:r>
              <a:rPr lang="de-DE" dirty="0"/>
              <a:t>des</a:t>
            </a:r>
            <a:r>
              <a:rPr lang="de-CH" dirty="0"/>
              <a:t> </a:t>
            </a:r>
            <a:r>
              <a:rPr lang="de-CH" dirty="0" smtClean="0"/>
              <a:t>Projektes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Blue Camp 2017</a:t>
            </a:r>
          </a:p>
          <a:p>
            <a:r>
              <a:rPr lang="de-CH" dirty="0" smtClean="0"/>
              <a:t>Wissen </a:t>
            </a:r>
            <a:r>
              <a:rPr lang="de-CH" dirty="0"/>
              <a:t>zum Thema </a:t>
            </a:r>
            <a:r>
              <a:rPr lang="de-CH" dirty="0" smtClean="0"/>
              <a:t>Umweltschutz</a:t>
            </a:r>
            <a:endParaRPr lang="de-CH" dirty="0" smtClean="0"/>
          </a:p>
          <a:p>
            <a:r>
              <a:rPr lang="de-CH" dirty="0" smtClean="0"/>
              <a:t>Grundstein </a:t>
            </a:r>
            <a:r>
              <a:rPr lang="de-CH" dirty="0"/>
              <a:t>für </a:t>
            </a:r>
            <a:r>
              <a:rPr lang="de-CH" dirty="0" smtClean="0"/>
              <a:t>Umweltschutzprojekt</a:t>
            </a:r>
            <a:endParaRPr lang="de-CH" dirty="0"/>
          </a:p>
          <a:p>
            <a:r>
              <a:rPr lang="de-CH" dirty="0" smtClean="0"/>
              <a:t>Eigenes </a:t>
            </a:r>
            <a:r>
              <a:rPr lang="de-CH" dirty="0"/>
              <a:t>Umweltschutz Projekt auf die Beine stellen </a:t>
            </a:r>
            <a:endParaRPr lang="de-CH" dirty="0" smtClean="0"/>
          </a:p>
          <a:p>
            <a:r>
              <a:rPr lang="de-CH" dirty="0" smtClean="0"/>
              <a:t>Wettbewerb 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7840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Konzept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CH" dirty="0" smtClean="0"/>
              <a:t>Ziel: </a:t>
            </a:r>
          </a:p>
          <a:p>
            <a:pPr lvl="1"/>
            <a:r>
              <a:rPr lang="de-CH" dirty="0" err="1"/>
              <a:t>z</a:t>
            </a:r>
            <a:r>
              <a:rPr lang="de-CH" dirty="0" err="1" smtClean="0"/>
              <a:t>erowaste</a:t>
            </a:r>
            <a:r>
              <a:rPr lang="de-CH" dirty="0" smtClean="0"/>
              <a:t> </a:t>
            </a:r>
            <a:r>
              <a:rPr lang="de-CH" dirty="0"/>
              <a:t>–</a:t>
            </a:r>
            <a:r>
              <a:rPr lang="de-CH" dirty="0" smtClean="0"/>
              <a:t> Plastiktaschen verbannen </a:t>
            </a:r>
          </a:p>
          <a:p>
            <a:pPr lvl="1"/>
            <a:r>
              <a:rPr lang="de-CH" dirty="0" err="1" smtClean="0"/>
              <a:t>Mehrweg</a:t>
            </a:r>
            <a:r>
              <a:rPr lang="de-CH" dirty="0" smtClean="0"/>
              <a:t> statt Einweg </a:t>
            </a:r>
            <a:r>
              <a:rPr lang="de-CH" dirty="0"/>
              <a:t>–</a:t>
            </a:r>
            <a:r>
              <a:rPr lang="de-CH" dirty="0" smtClean="0"/>
              <a:t> </a:t>
            </a:r>
            <a:r>
              <a:rPr lang="de-CH" dirty="0" smtClean="0"/>
              <a:t>mit Stofftaschen</a:t>
            </a:r>
            <a:endParaRPr lang="de-CH" dirty="0" smtClean="0"/>
          </a:p>
          <a:p>
            <a:pPr lvl="1"/>
            <a:r>
              <a:rPr lang="de-CH" dirty="0" smtClean="0"/>
              <a:t>Kunden </a:t>
            </a:r>
            <a:r>
              <a:rPr lang="de-CH" dirty="0" smtClean="0"/>
              <a:t>animieren </a:t>
            </a:r>
            <a:r>
              <a:rPr lang="de-CH" dirty="0"/>
              <a:t>mit Stofftaschen </a:t>
            </a:r>
            <a:r>
              <a:rPr lang="de-CH" dirty="0" smtClean="0"/>
              <a:t>einzukaufen – Loyalität zum Kunden aufbauen </a:t>
            </a:r>
          </a:p>
          <a:p>
            <a:r>
              <a:rPr lang="de-CH" dirty="0" smtClean="0"/>
              <a:t>Motto:</a:t>
            </a:r>
          </a:p>
          <a:p>
            <a:pPr lvl="1"/>
            <a:r>
              <a:rPr lang="de-CH" dirty="0" err="1"/>
              <a:t>r</a:t>
            </a:r>
            <a:r>
              <a:rPr lang="de-CH" dirty="0" err="1" smtClean="0"/>
              <a:t>educe</a:t>
            </a:r>
            <a:r>
              <a:rPr lang="de-CH" dirty="0" smtClean="0"/>
              <a:t> - </a:t>
            </a:r>
            <a:r>
              <a:rPr lang="de-CH" dirty="0" err="1" smtClean="0"/>
              <a:t>reuse</a:t>
            </a:r>
            <a:r>
              <a:rPr lang="de-CH" dirty="0" smtClean="0"/>
              <a:t> </a:t>
            </a:r>
            <a:r>
              <a:rPr lang="de-CH" dirty="0"/>
              <a:t>- recycle - return  </a:t>
            </a:r>
          </a:p>
          <a:p>
            <a:r>
              <a:rPr lang="de-CH" dirty="0" smtClean="0"/>
              <a:t>10% </a:t>
            </a:r>
            <a:r>
              <a:rPr lang="de-CH" dirty="0"/>
              <a:t>Rabatt auf den </a:t>
            </a:r>
            <a:r>
              <a:rPr lang="de-CH" dirty="0" smtClean="0"/>
              <a:t>Einkauf MIT der Stofftasche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0108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Businessplan</a:t>
            </a:r>
            <a:br>
              <a:rPr lang="de-CH" dirty="0" smtClean="0"/>
            </a:br>
            <a:r>
              <a:rPr lang="de-CH" sz="2000" dirty="0" smtClean="0"/>
              <a:t>1000 Stofftaschen</a:t>
            </a:r>
            <a:endParaRPr lang="de-CH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8784976" cy="410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422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Tasche</a:t>
            </a:r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19256" cy="639762"/>
          </a:xfrm>
        </p:spPr>
        <p:txBody>
          <a:bodyPr>
            <a:normAutofit/>
          </a:bodyPr>
          <a:lstStyle/>
          <a:p>
            <a:pPr lvl="0"/>
            <a:r>
              <a:rPr lang="de-CH" dirty="0"/>
              <a:t>Offerten für Stofftaschen von </a:t>
            </a:r>
            <a:r>
              <a:rPr lang="de-CH" dirty="0" err="1"/>
              <a:t>shirtlab</a:t>
            </a:r>
            <a:endParaRPr lang="de-CH" dirty="0"/>
          </a:p>
        </p:txBody>
      </p:sp>
      <p:sp>
        <p:nvSpPr>
          <p:cNvPr id="5" name="Inhaltsplatzhalter 4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19256" cy="3951288"/>
          </a:xfrm>
        </p:spPr>
        <p:txBody>
          <a:bodyPr>
            <a:normAutofit/>
          </a:bodyPr>
          <a:lstStyle/>
          <a:p>
            <a:pPr marL="648000"/>
            <a:endParaRPr lang="de-CH" dirty="0" smtClean="0"/>
          </a:p>
          <a:p>
            <a:pPr marL="648000"/>
            <a:r>
              <a:rPr lang="de-CH" dirty="0" smtClean="0"/>
              <a:t>Tasche </a:t>
            </a:r>
            <a:r>
              <a:rPr lang="de-CH" dirty="0" err="1"/>
              <a:t>Organic</a:t>
            </a:r>
            <a:r>
              <a:rPr lang="de-CH" dirty="0"/>
              <a:t> </a:t>
            </a:r>
            <a:endParaRPr lang="de-CH" dirty="0" smtClean="0"/>
          </a:p>
          <a:p>
            <a:pPr marL="648000"/>
            <a:r>
              <a:rPr lang="de-CH" dirty="0" smtClean="0"/>
              <a:t>100</a:t>
            </a:r>
            <a:r>
              <a:rPr lang="de-CH" dirty="0"/>
              <a:t>% </a:t>
            </a:r>
            <a:r>
              <a:rPr lang="de-CH" dirty="0" smtClean="0"/>
              <a:t>Baumwolle</a:t>
            </a:r>
          </a:p>
          <a:p>
            <a:pPr marL="648000"/>
            <a:r>
              <a:rPr lang="de-CH" dirty="0" smtClean="0"/>
              <a:t>inkl</a:t>
            </a:r>
            <a:r>
              <a:rPr lang="de-CH" dirty="0"/>
              <a:t>. Print </a:t>
            </a:r>
            <a:r>
              <a:rPr lang="de-CH" dirty="0" smtClean="0"/>
              <a:t>1-farbig</a:t>
            </a:r>
          </a:p>
          <a:p>
            <a:pPr marL="648000"/>
            <a:r>
              <a:rPr lang="de-CH" dirty="0" smtClean="0"/>
              <a:t>inkl</a:t>
            </a:r>
            <a:r>
              <a:rPr lang="de-CH" dirty="0"/>
              <a:t>. Lieferung </a:t>
            </a:r>
            <a:endParaRPr lang="de-CH" dirty="0" smtClean="0"/>
          </a:p>
          <a:p>
            <a:pPr marL="0" indent="0">
              <a:buNone/>
            </a:pPr>
            <a:r>
              <a:rPr lang="de-CH" dirty="0"/>
              <a:t> </a:t>
            </a:r>
          </a:p>
          <a:p>
            <a:pPr lvl="1"/>
            <a:r>
              <a:rPr lang="de-CH" dirty="0"/>
              <a:t>Optionen (jeweils exkl. MwSt.)</a:t>
            </a:r>
          </a:p>
          <a:p>
            <a:pPr lvl="1"/>
            <a:r>
              <a:rPr lang="de-CH" dirty="0" smtClean="0"/>
              <a:t>zusätzlicher </a:t>
            </a:r>
            <a:r>
              <a:rPr lang="de-CH" dirty="0"/>
              <a:t>Print 1-farbig: Fr. 0.50 plus</a:t>
            </a:r>
          </a:p>
          <a:p>
            <a:pPr lvl="1"/>
            <a:r>
              <a:rPr lang="de-CH" dirty="0" smtClean="0"/>
              <a:t>Spezial-Tag </a:t>
            </a:r>
            <a:r>
              <a:rPr lang="de-CH" dirty="0"/>
              <a:t>Karton: Fr. 0.30 plus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0612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Kosten</a:t>
            </a:r>
            <a:endParaRPr lang="de-CH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37985671"/>
              </p:ext>
            </p:extLst>
          </p:nvPr>
        </p:nvGraphicFramePr>
        <p:xfrm>
          <a:off x="395536" y="1556792"/>
          <a:ext cx="77152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611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Kommunikation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Webseite</a:t>
            </a:r>
          </a:p>
          <a:p>
            <a:r>
              <a:rPr lang="de-CH" dirty="0" smtClean="0"/>
              <a:t>App</a:t>
            </a:r>
          </a:p>
          <a:p>
            <a:r>
              <a:rPr lang="de-CH" dirty="0" smtClean="0"/>
              <a:t>Mund zu Mund Propaganda</a:t>
            </a:r>
          </a:p>
          <a:p>
            <a:r>
              <a:rPr lang="de-CH" dirty="0" smtClean="0"/>
              <a:t>Etikette</a:t>
            </a:r>
          </a:p>
          <a:p>
            <a:endParaRPr lang="de-CH" dirty="0"/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152400" y="240268"/>
            <a:ext cx="18473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de-DE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alt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CH" alt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de-CH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2" name="Grafik 34" descr="Related imag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06" t="33347" r="7014" b="6770"/>
          <a:stretch>
            <a:fillRect/>
          </a:stretch>
        </p:blipFill>
        <p:spPr bwMode="auto">
          <a:xfrm rot="4492918">
            <a:off x="3600726" y="4408693"/>
            <a:ext cx="2872586" cy="2043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feld 2"/>
          <p:cNvSpPr txBox="1">
            <a:spLocks noChangeArrowheads="1"/>
          </p:cNvSpPr>
          <p:nvPr/>
        </p:nvSpPr>
        <p:spPr bwMode="auto">
          <a:xfrm>
            <a:off x="4256635" y="6439743"/>
            <a:ext cx="161586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CH" sz="900" dirty="0">
                <a:effectLst/>
                <a:latin typeface="HelveticaNeueLT Com 45 Lt"/>
                <a:ea typeface="Calibri"/>
                <a:cs typeface="Times New Roman"/>
              </a:rPr>
              <a:t>www.laax.com/Stofftaschen</a:t>
            </a:r>
          </a:p>
        </p:txBody>
      </p:sp>
      <p:pic>
        <p:nvPicPr>
          <p:cNvPr id="34" name="Grafik 34" descr="Related imag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06" t="33347" r="7014" b="6770"/>
          <a:stretch>
            <a:fillRect/>
          </a:stretch>
        </p:blipFill>
        <p:spPr bwMode="auto">
          <a:xfrm rot="4492918">
            <a:off x="5576604" y="4408694"/>
            <a:ext cx="2872586" cy="2043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Grafik 3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092" y="5841542"/>
            <a:ext cx="547370" cy="529590"/>
          </a:xfrm>
          <a:prstGeom prst="rect">
            <a:avLst/>
          </a:prstGeom>
        </p:spPr>
      </p:pic>
      <p:grpSp>
        <p:nvGrpSpPr>
          <p:cNvPr id="5" name="Gruppieren 4"/>
          <p:cNvGrpSpPr/>
          <p:nvPr/>
        </p:nvGrpSpPr>
        <p:grpSpPr>
          <a:xfrm>
            <a:off x="4413069" y="4437112"/>
            <a:ext cx="1337897" cy="1317831"/>
            <a:chOff x="4413069" y="4437112"/>
            <a:chExt cx="1337897" cy="1317831"/>
          </a:xfrm>
        </p:grpSpPr>
        <p:pic>
          <p:nvPicPr>
            <p:cNvPr id="36" name="Grafik 35" descr="Image result for vier Pfeile kreis"/>
            <p:cNvPicPr/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1569" y="4725144"/>
              <a:ext cx="705084" cy="70508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" name="Textfeld 29"/>
            <p:cNvSpPr txBox="1"/>
            <p:nvPr/>
          </p:nvSpPr>
          <p:spPr>
            <a:xfrm>
              <a:off x="4701569" y="4437112"/>
              <a:ext cx="8065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1400" b="1" dirty="0" err="1" smtClean="0">
                  <a:latin typeface="HelveticaNeue LT 45 Lt" panose="020B0404020002020204" pitchFamily="34" charset="0"/>
                </a:rPr>
                <a:t>reduce</a:t>
              </a:r>
              <a:endParaRPr lang="de-CH" sz="1400" dirty="0">
                <a:latin typeface="HelveticaNeue LT 45 Lt" panose="020B0404020002020204" pitchFamily="34" charset="0"/>
              </a:endParaRPr>
            </a:p>
          </p:txBody>
        </p:sp>
        <p:sp>
          <p:nvSpPr>
            <p:cNvPr id="38" name="Textfeld 37"/>
            <p:cNvSpPr txBox="1"/>
            <p:nvPr/>
          </p:nvSpPr>
          <p:spPr>
            <a:xfrm rot="5400000">
              <a:off x="5193810" y="4951408"/>
              <a:ext cx="8065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1400" b="1" dirty="0" err="1" smtClean="0">
                  <a:latin typeface="HelveticaNeue LT 45 Lt" panose="020B0404020002020204" pitchFamily="34" charset="0"/>
                </a:rPr>
                <a:t>reuse</a:t>
              </a:r>
              <a:endParaRPr lang="de-CH" sz="1400" b="1" dirty="0">
                <a:latin typeface="HelveticaNeue LT 45 Lt" panose="020B0404020002020204" pitchFamily="34" charset="0"/>
              </a:endParaRPr>
            </a:p>
          </p:txBody>
        </p:sp>
        <p:sp>
          <p:nvSpPr>
            <p:cNvPr id="39" name="Textfeld 38"/>
            <p:cNvSpPr txBox="1"/>
            <p:nvPr/>
          </p:nvSpPr>
          <p:spPr>
            <a:xfrm rot="10800000">
              <a:off x="4671423" y="5447166"/>
              <a:ext cx="8668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1400" b="1" dirty="0" smtClean="0">
                  <a:latin typeface="HelveticaNeue LT 45 Lt" panose="020B0404020002020204" pitchFamily="34" charset="0"/>
                </a:rPr>
                <a:t>recycle</a:t>
              </a:r>
              <a:endParaRPr lang="de-CH" sz="1400" b="1" dirty="0">
                <a:latin typeface="HelveticaNeue LT 45 Lt" panose="020B0404020002020204" pitchFamily="34" charset="0"/>
              </a:endParaRPr>
            </a:p>
          </p:txBody>
        </p:sp>
        <p:sp>
          <p:nvSpPr>
            <p:cNvPr id="40" name="Textfeld 39"/>
            <p:cNvSpPr txBox="1"/>
            <p:nvPr/>
          </p:nvSpPr>
          <p:spPr>
            <a:xfrm rot="16200000">
              <a:off x="4163690" y="4965455"/>
              <a:ext cx="8065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1400" b="1" dirty="0" err="1" smtClean="0">
                  <a:latin typeface="HelveticaNeue LT 45 Lt" panose="020B0404020002020204" pitchFamily="34" charset="0"/>
                </a:rPr>
                <a:t>return</a:t>
              </a:r>
              <a:endParaRPr lang="de-CH" sz="1400" dirty="0">
                <a:latin typeface="HelveticaNeue LT 45 Lt" panose="020B0404020002020204" pitchFamily="34" charset="0"/>
              </a:endParaRPr>
            </a:p>
          </p:txBody>
        </p:sp>
      </p:grpSp>
      <p:sp>
        <p:nvSpPr>
          <p:cNvPr id="31" name="Rechteck 30"/>
          <p:cNvSpPr/>
          <p:nvPr/>
        </p:nvSpPr>
        <p:spPr>
          <a:xfrm>
            <a:off x="6292817" y="4336317"/>
            <a:ext cx="1440160" cy="2226120"/>
          </a:xfrm>
          <a:prstGeom prst="rect">
            <a:avLst/>
          </a:prstGeom>
        </p:spPr>
        <p:txBody>
          <a:bodyPr wrap="square" lIns="36000" tIns="36000" rIns="36000" bIns="36000">
            <a:noAutofit/>
          </a:bodyPr>
          <a:lstStyle/>
          <a:p>
            <a:r>
              <a:rPr lang="de-CH" sz="900" dirty="0" smtClean="0"/>
              <a:t>           </a:t>
            </a:r>
            <a:r>
              <a:rPr lang="de-CH" sz="900" dirty="0"/>
              <a:t> </a:t>
            </a:r>
            <a:r>
              <a:rPr lang="de-CH" sz="900" dirty="0" smtClean="0"/>
              <a:t> - </a:t>
            </a:r>
            <a:r>
              <a:rPr lang="de-CH" sz="900" dirty="0" err="1" smtClean="0"/>
              <a:t>lichen</a:t>
            </a:r>
            <a:r>
              <a:rPr lang="de-CH" sz="900" dirty="0" smtClean="0"/>
              <a:t> Glückwunsch </a:t>
            </a:r>
          </a:p>
          <a:p>
            <a:endParaRPr lang="de-CH" sz="800" dirty="0" smtClean="0"/>
          </a:p>
          <a:p>
            <a:r>
              <a:rPr lang="de-CH" sz="800" dirty="0"/>
              <a:t>Mit dieser Stofftasche unterstützen Sie die Greenstyle Foundation-eine Stiftung die nach einem Umwelt- &amp; Energiekonzept handelt. </a:t>
            </a:r>
          </a:p>
          <a:p>
            <a:endParaRPr lang="de-CH" sz="800" dirty="0"/>
          </a:p>
          <a:p>
            <a:r>
              <a:rPr lang="de-CH" sz="800" dirty="0"/>
              <a:t>Bei vorweisen dieser Tasche erhalten Sie 10% Rabatt auf den gesamten Einkauf</a:t>
            </a:r>
            <a:r>
              <a:rPr lang="de-CH" sz="800" dirty="0" smtClean="0"/>
              <a:t>. Die Tasche hat keine Zeitbeschränkung.</a:t>
            </a:r>
            <a:endParaRPr lang="de-CH" sz="800" dirty="0"/>
          </a:p>
          <a:p>
            <a:endParaRPr lang="de-CH" sz="800" dirty="0" smtClean="0"/>
          </a:p>
          <a:p>
            <a:endParaRPr lang="de-CH" sz="800" dirty="0" smtClean="0"/>
          </a:p>
          <a:p>
            <a:endParaRPr lang="de-CH" sz="800" dirty="0"/>
          </a:p>
          <a:p>
            <a:r>
              <a:rPr lang="de-CH" sz="700" dirty="0"/>
              <a:t>Die Tasche ist nicht </a:t>
            </a:r>
            <a:r>
              <a:rPr lang="de-CH" sz="700" dirty="0" err="1"/>
              <a:t>kumulierbar</a:t>
            </a:r>
            <a:r>
              <a:rPr lang="de-CH" sz="700" dirty="0"/>
              <a:t> und auf Mietmaterial wird kein Rabatt gewährt.</a:t>
            </a:r>
            <a:endParaRPr lang="de-CH" sz="900" dirty="0"/>
          </a:p>
        </p:txBody>
      </p:sp>
      <p:sp>
        <p:nvSpPr>
          <p:cNvPr id="4" name="Herz 3"/>
          <p:cNvSpPr/>
          <p:nvPr/>
        </p:nvSpPr>
        <p:spPr>
          <a:xfrm>
            <a:off x="6469803" y="4393515"/>
            <a:ext cx="115341" cy="94801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2734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Kommunikation</a:t>
            </a:r>
            <a:endParaRPr lang="de-CH" dirty="0"/>
          </a:p>
        </p:txBody>
      </p:sp>
      <p:sp>
        <p:nvSpPr>
          <p:cNvPr id="24" name="Textfeld 23"/>
          <p:cNvSpPr txBox="1"/>
          <p:nvPr/>
        </p:nvSpPr>
        <p:spPr>
          <a:xfrm>
            <a:off x="3272305" y="5430194"/>
            <a:ext cx="16561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600" b="1" dirty="0">
                <a:solidFill>
                  <a:srgbClr val="447C4F"/>
                </a:solidFill>
                <a:latin typeface="HelveticaNeue LT 45 Lt" panose="020B0404020002020204" pitchFamily="34" charset="0"/>
              </a:rPr>
              <a:t>Massen:</a:t>
            </a:r>
          </a:p>
          <a:p>
            <a:r>
              <a:rPr lang="de-CH" sz="1600" dirty="0" smtClean="0">
                <a:solidFill>
                  <a:srgbClr val="447C4F"/>
                </a:solidFill>
                <a:latin typeface="HelveticaNeue LT 45 Lt" panose="020B0404020002020204" pitchFamily="34" charset="0"/>
              </a:rPr>
              <a:t>Höhe	43 cm</a:t>
            </a:r>
            <a:endParaRPr lang="de-CH" sz="1600" dirty="0">
              <a:solidFill>
                <a:srgbClr val="447C4F"/>
              </a:solidFill>
              <a:latin typeface="HelveticaNeue LT 45 Lt" panose="020B0404020002020204" pitchFamily="34" charset="0"/>
            </a:endParaRPr>
          </a:p>
          <a:p>
            <a:r>
              <a:rPr lang="de-CH" sz="1600" dirty="0" smtClean="0">
                <a:solidFill>
                  <a:srgbClr val="447C4F"/>
                </a:solidFill>
                <a:latin typeface="HelveticaNeue LT 45 Lt" panose="020B0404020002020204" pitchFamily="34" charset="0"/>
              </a:rPr>
              <a:t>Breite  </a:t>
            </a:r>
            <a:r>
              <a:rPr lang="de-CH" sz="1600" dirty="0">
                <a:solidFill>
                  <a:srgbClr val="447C4F"/>
                </a:solidFill>
                <a:latin typeface="HelveticaNeue LT 45 Lt" panose="020B0404020002020204" pitchFamily="34" charset="0"/>
              </a:rPr>
              <a:t>	</a:t>
            </a:r>
            <a:r>
              <a:rPr lang="de-CH" sz="1600" dirty="0" smtClean="0">
                <a:solidFill>
                  <a:srgbClr val="447C4F"/>
                </a:solidFill>
                <a:latin typeface="HelveticaNeue LT 45 Lt" panose="020B0404020002020204" pitchFamily="34" charset="0"/>
              </a:rPr>
              <a:t>38 </a:t>
            </a:r>
            <a:r>
              <a:rPr lang="de-CH" sz="1600" dirty="0">
                <a:solidFill>
                  <a:srgbClr val="447C4F"/>
                </a:solidFill>
                <a:latin typeface="HelveticaNeue LT 45 Lt" panose="020B0404020002020204" pitchFamily="34" charset="0"/>
              </a:rPr>
              <a:t>cm</a:t>
            </a:r>
          </a:p>
          <a:p>
            <a:r>
              <a:rPr lang="de-CH" sz="1600" dirty="0" smtClean="0">
                <a:solidFill>
                  <a:srgbClr val="447C4F"/>
                </a:solidFill>
                <a:latin typeface="HelveticaNeue LT 45 Lt" panose="020B0404020002020204" pitchFamily="34" charset="0"/>
              </a:rPr>
              <a:t>Träger	70 cm</a:t>
            </a:r>
            <a:endParaRPr lang="de-CH" sz="1600" dirty="0">
              <a:solidFill>
                <a:srgbClr val="447C4F"/>
              </a:solidFill>
              <a:latin typeface="HelveticaNeue LT 45 Lt" panose="020B0404020002020204" pitchFamily="34" charset="0"/>
            </a:endParaRPr>
          </a:p>
        </p:txBody>
      </p:sp>
      <p:pic>
        <p:nvPicPr>
          <p:cNvPr id="25" name="Grafik 24" descr="Image result for stofftasche biologisch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14" r="21157" b="2811"/>
          <a:stretch/>
        </p:blipFill>
        <p:spPr bwMode="auto">
          <a:xfrm>
            <a:off x="308198" y="1347820"/>
            <a:ext cx="3060000" cy="518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7" name="Grafik 26" descr="Image result for stofftasche biologisch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14" r="21157" b="2811"/>
          <a:stretch/>
        </p:blipFill>
        <p:spPr bwMode="auto">
          <a:xfrm flipH="1">
            <a:off x="5076056" y="1362478"/>
            <a:ext cx="3060000" cy="5184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37" name="Gerade Verbindung 36"/>
          <p:cNvCxnSpPr/>
          <p:nvPr/>
        </p:nvCxnSpPr>
        <p:spPr>
          <a:xfrm flipH="1">
            <a:off x="5954088" y="4538629"/>
            <a:ext cx="1359316" cy="14490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/>
        </p:nvSpPr>
        <p:spPr>
          <a:xfrm>
            <a:off x="6219084" y="4292408"/>
            <a:ext cx="8065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b="1" dirty="0">
                <a:latin typeface="HelveticaNeue LT 45 Lt" panose="020B0404020002020204" pitchFamily="34" charset="0"/>
              </a:rPr>
              <a:t>reduce</a:t>
            </a:r>
            <a:endParaRPr lang="de-CH" sz="1200" dirty="0">
              <a:latin typeface="HelveticaNeue LT 45 Lt" panose="020B0404020002020204" pitchFamily="34" charset="0"/>
            </a:endParaRPr>
          </a:p>
          <a:p>
            <a:endParaRPr lang="de-CH" sz="1400" dirty="0">
              <a:latin typeface="HelveticaNeue LT 45 Lt" panose="020B04040200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 rot="5400000">
            <a:off x="6784247" y="4848148"/>
            <a:ext cx="8065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b="1" dirty="0">
                <a:latin typeface="HelveticaNeue LT 45 Lt" panose="020B0404020002020204" pitchFamily="34" charset="0"/>
              </a:rPr>
              <a:t>reuse</a:t>
            </a:r>
          </a:p>
          <a:p>
            <a:pPr algn="ctr"/>
            <a:endParaRPr lang="de-CH" sz="1400" dirty="0">
              <a:latin typeface="HelveticaNeue LT 45 Lt" panose="020B0404020002020204" pitchFamily="34" charset="0"/>
            </a:endParaRPr>
          </a:p>
          <a:p>
            <a:endParaRPr lang="de-CH" sz="1400" dirty="0">
              <a:latin typeface="HelveticaNeue LT 45 Lt" panose="020B04040200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 rot="10800000">
            <a:off x="6273401" y="5430194"/>
            <a:ext cx="8065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b="1" dirty="0">
                <a:latin typeface="HelveticaNeue LT 45 Lt" panose="020B0404020002020204" pitchFamily="34" charset="0"/>
              </a:rPr>
              <a:t>recycle</a:t>
            </a:r>
            <a:endParaRPr lang="de-CH" sz="1400" b="1" dirty="0">
              <a:latin typeface="HelveticaNeue LT 45 Lt" panose="020B0404020002020204" pitchFamily="34" charset="0"/>
            </a:endParaRPr>
          </a:p>
          <a:p>
            <a:pPr algn="ctr"/>
            <a:endParaRPr lang="de-CH" sz="1400" dirty="0">
              <a:latin typeface="HelveticaNeue LT 45 Lt" panose="020B0404020002020204" pitchFamily="34" charset="0"/>
            </a:endParaRPr>
          </a:p>
          <a:p>
            <a:endParaRPr lang="de-CH" sz="1400" dirty="0">
              <a:latin typeface="HelveticaNeue LT 45 Lt" panose="020B04040200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 rot="16200000">
            <a:off x="5704129" y="4863967"/>
            <a:ext cx="8065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b="1" dirty="0">
                <a:latin typeface="HelveticaNeue LT 45 Lt" panose="020B0404020002020204" pitchFamily="34" charset="0"/>
              </a:rPr>
              <a:t>return</a:t>
            </a:r>
          </a:p>
          <a:p>
            <a:pPr algn="ctr"/>
            <a:endParaRPr lang="de-CH" sz="1400" dirty="0">
              <a:latin typeface="HelveticaNeue LT 45 Lt" panose="020B0404020002020204" pitchFamily="34" charset="0"/>
            </a:endParaRPr>
          </a:p>
          <a:p>
            <a:endParaRPr lang="de-CH" sz="1400" dirty="0">
              <a:latin typeface="HelveticaNeue LT 45 Lt" panose="020B04040200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6497669" y="4666774"/>
            <a:ext cx="341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L</a:t>
            </a:r>
            <a:endParaRPr lang="de-CH" dirty="0"/>
          </a:p>
        </p:txBody>
      </p:sp>
      <p:sp>
        <p:nvSpPr>
          <p:cNvPr id="43" name="Textfeld 42"/>
          <p:cNvSpPr txBox="1"/>
          <p:nvPr/>
        </p:nvSpPr>
        <p:spPr>
          <a:xfrm>
            <a:off x="6875275" y="5060862"/>
            <a:ext cx="341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A</a:t>
            </a:r>
            <a:endParaRPr lang="de-CH" dirty="0"/>
          </a:p>
        </p:txBody>
      </p:sp>
      <p:sp>
        <p:nvSpPr>
          <p:cNvPr id="44" name="Textfeld 43"/>
          <p:cNvSpPr txBox="1"/>
          <p:nvPr/>
        </p:nvSpPr>
        <p:spPr>
          <a:xfrm>
            <a:off x="6169659" y="5045473"/>
            <a:ext cx="341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A</a:t>
            </a:r>
            <a:endParaRPr lang="de-CH" dirty="0"/>
          </a:p>
        </p:txBody>
      </p:sp>
      <p:sp>
        <p:nvSpPr>
          <p:cNvPr id="45" name="Flussdiagramm: Verbindungsstelle 44"/>
          <p:cNvSpPr/>
          <p:nvPr/>
        </p:nvSpPr>
        <p:spPr>
          <a:xfrm>
            <a:off x="6039932" y="4569838"/>
            <a:ext cx="1273472" cy="1296144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chemeClr val="tx1"/>
              </a:solidFill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6505941" y="5373216"/>
            <a:ext cx="341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X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187624" y="3212976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 smtClean="0">
                <a:latin typeface="HelveticaNeue LT 45 Lt" panose="020B0404020002020204" pitchFamily="34" charset="0"/>
              </a:rPr>
              <a:t>Vorderseite</a:t>
            </a:r>
            <a:endParaRPr lang="de-CH" sz="1400" dirty="0">
              <a:latin typeface="HelveticaNeue LT 45 Lt" panose="020B04040200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136608" y="3204392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400" dirty="0" smtClean="0">
                <a:latin typeface="HelveticaNeue LT 45 Lt" panose="020B0404020002020204" pitchFamily="34" charset="0"/>
              </a:rPr>
              <a:t>Rückseite</a:t>
            </a:r>
            <a:endParaRPr lang="de-CH" sz="1400" dirty="0">
              <a:latin typeface="HelveticaNeue LT 45 Lt" panose="020B0404020002020204" pitchFamily="34" charset="0"/>
            </a:endParaRPr>
          </a:p>
        </p:txBody>
      </p:sp>
      <p:pic>
        <p:nvPicPr>
          <p:cNvPr id="21" name="Grafik 20" descr="\\wagfile01\home\acarigiet1\Desktop\GreestyleFoundation_Log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000" y="3852000"/>
            <a:ext cx="293633" cy="338188"/>
          </a:xfrm>
          <a:prstGeom prst="rect">
            <a:avLst/>
          </a:prstGeom>
          <a:solidFill>
            <a:srgbClr val="000000">
              <a:shade val="95000"/>
            </a:srgbClr>
          </a:solidFill>
          <a:ln w="3175" cap="sq">
            <a:solidFill>
              <a:srgbClr val="000000"/>
            </a:solidFill>
            <a:miter lim="800000"/>
          </a:ln>
          <a:effectLst/>
        </p:spPr>
      </p:pic>
      <p:cxnSp>
        <p:nvCxnSpPr>
          <p:cNvPr id="30" name="Gerade Verbindung 29"/>
          <p:cNvCxnSpPr/>
          <p:nvPr/>
        </p:nvCxnSpPr>
        <p:spPr>
          <a:xfrm flipH="1" flipV="1">
            <a:off x="5954088" y="4538252"/>
            <a:ext cx="1449014" cy="14493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uppieren 32"/>
          <p:cNvGrpSpPr/>
          <p:nvPr/>
        </p:nvGrpSpPr>
        <p:grpSpPr>
          <a:xfrm>
            <a:off x="3168000" y="3874887"/>
            <a:ext cx="274824" cy="331095"/>
            <a:chOff x="4031940" y="5085184"/>
            <a:chExt cx="396044" cy="504056"/>
          </a:xfrm>
        </p:grpSpPr>
        <p:sp>
          <p:nvSpPr>
            <p:cNvPr id="34" name="Rechteck 33"/>
            <p:cNvSpPr/>
            <p:nvPr/>
          </p:nvSpPr>
          <p:spPr>
            <a:xfrm>
              <a:off x="4031940" y="5085184"/>
              <a:ext cx="396044" cy="504056"/>
            </a:xfrm>
            <a:prstGeom prst="rect">
              <a:avLst/>
            </a:prstGeom>
            <a:solidFill>
              <a:schemeClr val="bg1"/>
            </a:solidFill>
            <a:ln w="3175" cap="sq">
              <a:solidFill>
                <a:srgbClr val="000000"/>
              </a:solidFill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>
                <a:ln>
                  <a:solidFill>
                    <a:schemeClr val="tx1"/>
                  </a:solidFill>
                </a:ln>
                <a:noFill/>
              </a:endParaRPr>
            </a:p>
          </p:txBody>
        </p:sp>
        <p:pic>
          <p:nvPicPr>
            <p:cNvPr id="35" name="Grafik 34" descr="\\wagfile01\home\acarigiet1\Desktop\Laax_sw_neg.jpg"/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171" r="17739" b="14183"/>
            <a:stretch/>
          </p:blipFill>
          <p:spPr bwMode="auto">
            <a:xfrm rot="5400000">
              <a:off x="3999003" y="5242818"/>
              <a:ext cx="461918" cy="188788"/>
            </a:xfrm>
            <a:prstGeom prst="rect">
              <a:avLst/>
            </a:prstGeom>
            <a:solidFill>
              <a:srgbClr val="000000">
                <a:shade val="95000"/>
              </a:srgbClr>
            </a:solidFill>
            <a:ln w="3175" cap="sq">
              <a:noFill/>
              <a:miter lim="800000"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290677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Branding</a:t>
            </a:r>
            <a:endParaRPr lang="de-CH" dirty="0"/>
          </a:p>
        </p:txBody>
      </p:sp>
      <p:pic>
        <p:nvPicPr>
          <p:cNvPr id="25" name="Grafik 24" descr="Image result for stofftasche biologisch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14" r="21706" b="32411"/>
          <a:stretch/>
        </p:blipFill>
        <p:spPr bwMode="auto">
          <a:xfrm>
            <a:off x="-862272" y="1196752"/>
            <a:ext cx="5074232" cy="57238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Grafik 9" descr="Image result for stofftasche biologisch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14" r="21706" b="32411"/>
          <a:stretch/>
        </p:blipFill>
        <p:spPr bwMode="auto">
          <a:xfrm flipH="1">
            <a:off x="4754352" y="1161552"/>
            <a:ext cx="5074232" cy="57238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Grafik 7" descr="\\wagfile01\home\acarigiet1\Desktop\GreestyleFoundation_Log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992" y="5085184"/>
            <a:ext cx="437649" cy="504056"/>
          </a:xfrm>
          <a:prstGeom prst="rect">
            <a:avLst/>
          </a:prstGeom>
          <a:solidFill>
            <a:srgbClr val="000000">
              <a:shade val="95000"/>
            </a:srgbClr>
          </a:solidFill>
          <a:ln w="3175" cap="sq">
            <a:solidFill>
              <a:srgbClr val="000000"/>
            </a:solidFill>
            <a:miter lim="800000"/>
          </a:ln>
          <a:effectLst/>
        </p:spPr>
      </p:pic>
      <p:grpSp>
        <p:nvGrpSpPr>
          <p:cNvPr id="9" name="Gruppieren 8"/>
          <p:cNvGrpSpPr/>
          <p:nvPr/>
        </p:nvGrpSpPr>
        <p:grpSpPr>
          <a:xfrm>
            <a:off x="3923928" y="5085184"/>
            <a:ext cx="439200" cy="504056"/>
            <a:chOff x="4031940" y="5085184"/>
            <a:chExt cx="396044" cy="504056"/>
          </a:xfrm>
        </p:grpSpPr>
        <p:sp>
          <p:nvSpPr>
            <p:cNvPr id="11" name="Rechteck 10"/>
            <p:cNvSpPr/>
            <p:nvPr/>
          </p:nvSpPr>
          <p:spPr>
            <a:xfrm>
              <a:off x="4031940" y="5085184"/>
              <a:ext cx="396044" cy="504056"/>
            </a:xfrm>
            <a:prstGeom prst="rect">
              <a:avLst/>
            </a:prstGeom>
            <a:solidFill>
              <a:schemeClr val="bg1"/>
            </a:solidFill>
            <a:ln w="3175" cap="sq">
              <a:solidFill>
                <a:srgbClr val="000000"/>
              </a:solidFill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>
                <a:ln>
                  <a:solidFill>
                    <a:schemeClr val="tx1"/>
                  </a:solidFill>
                </a:ln>
                <a:noFill/>
              </a:endParaRPr>
            </a:p>
          </p:txBody>
        </p:sp>
        <p:pic>
          <p:nvPicPr>
            <p:cNvPr id="12" name="Grafik 11" descr="\\wagfile01\home\acarigiet1\Desktop\Laax_sw_neg.jpg"/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171" r="17739" b="14183"/>
            <a:stretch/>
          </p:blipFill>
          <p:spPr bwMode="auto">
            <a:xfrm rot="5400000">
              <a:off x="3999003" y="5242818"/>
              <a:ext cx="461918" cy="188788"/>
            </a:xfrm>
            <a:prstGeom prst="rect">
              <a:avLst/>
            </a:prstGeom>
            <a:solidFill>
              <a:srgbClr val="000000">
                <a:shade val="95000"/>
              </a:srgbClr>
            </a:solidFill>
            <a:ln w="3175" cap="sq">
              <a:noFill/>
              <a:miter lim="800000"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80467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Bildschirmpräsentation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HelveticaNeue LT 45 Lt</vt:lpstr>
      <vt:lpstr>HelveticaNeueLT Com 45 Lt</vt:lpstr>
      <vt:lpstr>Times New Roman</vt:lpstr>
      <vt:lpstr>Larissa</vt:lpstr>
      <vt:lpstr>Laax Stofftaschen</vt:lpstr>
      <vt:lpstr>Entstehung des Projektes</vt:lpstr>
      <vt:lpstr>Konzept</vt:lpstr>
      <vt:lpstr>Businessplan 1000 Stofftaschen</vt:lpstr>
      <vt:lpstr>Tasche</vt:lpstr>
      <vt:lpstr>Kosten</vt:lpstr>
      <vt:lpstr>Kommunikation</vt:lpstr>
      <vt:lpstr>Kommunikation</vt:lpstr>
      <vt:lpstr>Branding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Flims Laax Stofftaschen</dc:title>
  <dc:creator>Carigiet Angelica</dc:creator>
  <cp:lastModifiedBy>Carigiet Angelica</cp:lastModifiedBy>
  <cp:revision>45</cp:revision>
  <cp:lastPrinted>2017-10-03T08:04:50Z</cp:lastPrinted>
  <dcterms:created xsi:type="dcterms:W3CDTF">2017-09-26T09:08:06Z</dcterms:created>
  <dcterms:modified xsi:type="dcterms:W3CDTF">2017-10-31T07:08:01Z</dcterms:modified>
</cp:coreProperties>
</file>