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4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68"/>
    <p:restoredTop sz="94648"/>
  </p:normalViewPr>
  <p:slideViewPr>
    <p:cSldViewPr snapToGrid="0">
      <p:cViewPr varScale="1">
        <p:scale>
          <a:sx n="83" d="100"/>
          <a:sy n="83" d="100"/>
        </p:scale>
        <p:origin x="-448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7CCBF-5A72-5845-B400-591AB47B9D4A}" type="datetimeFigureOut">
              <a:rPr lang="fr-FR" smtClean="0"/>
              <a:t>08.03.18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A4A3D5-30FD-3A43-AC0E-82DBFBF175A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6917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864493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CH"/>
              <a:t>Ayoub</a:t>
            </a:r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33617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CH"/>
              <a:t>ENdrit</a:t>
            </a:r>
            <a:endParaRPr/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37789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CH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FIFI</a:t>
            </a:r>
            <a:endParaRPr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CH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FABRICATION : ce qui renforcent l’effet de serre et des gaz qui attaquent la couche d’ozone.</a:t>
            </a:r>
            <a:endParaRPr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CH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UTILISATION : l’électricité est essentiellement obtenue à partir de combustibles, pétrole et charbon, dont la quantité est limitée sur Terre. Il existe des sources renouvelables comme les  barrages,</a:t>
            </a:r>
            <a:endParaRPr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CH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                        éoliennes, panneaux solaires.</a:t>
            </a:r>
            <a:endParaRPr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H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SA FIN DE VIE :  La majorité des plastiques se dégradent difficilement. Car en plus des plastiques, les métaux polluent la nature</a:t>
            </a:r>
            <a:endParaRPr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Shape 15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r-CH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91034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CH" sz="1800" dirty="0"/>
              <a:t>José Nous pouvons constater que le plastiques et les métaux sont les principaux composants d’un smartphone.</a:t>
            </a:r>
            <a:endParaRPr sz="1800" dirty="0"/>
          </a:p>
        </p:txBody>
      </p:sp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4885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CH" sz="1800"/>
              <a:t>José 15 % C’est à la fois peut et beaucoup car au niveau mondiale, seul 3% des smartphones sont recyclés </a:t>
            </a:r>
            <a:endParaRPr sz="18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CH" sz="1800"/>
              <a:t>les 60% restant sont composés de plastique inutilisable utilisé comme combustible , mais également d’éléments toxiques qui sont détruit.</a:t>
            </a:r>
            <a:endParaRPr sz="1800"/>
          </a:p>
        </p:txBody>
      </p:sp>
      <p:sp>
        <p:nvSpPr>
          <p:cNvPr id="175" name="Shape 175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r-CH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6442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CH" sz="1800" dirty="0"/>
              <a:t>FIFI :Si nous pouvions recycler ces 8 millions de smartphones voici la quantité de métaux que l’on pourrait réutiliser :</a:t>
            </a:r>
            <a:endParaRPr sz="1800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CH" sz="1800" dirty="0"/>
              <a:t>Cela fait prendre conscience des potentielles  économie de métaux que l’on pourrait faire au lieu de toujours aller miner pour créer des nouveau smartphones.</a:t>
            </a:r>
            <a:endParaRPr sz="1800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</p:txBody>
      </p:sp>
      <p:sp>
        <p:nvSpPr>
          <p:cNvPr id="183" name="Shape 183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r-CH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7836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CH" sz="2400"/>
              <a:t>Ayoub, Endrit Nous pouvons nous poser la question maintenant Où pouvons nous recyclez ? Dont notre projet </a:t>
            </a:r>
            <a:endParaRPr sz="2400"/>
          </a:p>
        </p:txBody>
      </p:sp>
      <p:sp>
        <p:nvSpPr>
          <p:cNvPr id="192" name="Shape 192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r-CH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77212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apositive de titre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Shape 2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Shape 28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9" name="Shape 29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0" name="Shape 30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0" t="0" r="0" b="0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31" name="Shape 31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0" t="0" r="0" b="0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Shape 3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0" t="0" r="0" b="0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34" name="Shape 34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0" t="0" r="0" b="0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35" name="Shape 35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0" t="0" r="0" b="0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6" name="Shape 3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" name="Shape 38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légende">
  <p:cSld name="Titre et légende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ation avec légende">
  <p:cSld name="Citation avec légende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‹#›</a:t>
            </a:fld>
            <a:endParaRPr/>
          </a:p>
        </p:txBody>
      </p:sp>
      <p:sp>
        <p:nvSpPr>
          <p:cNvPr id="107" name="Shape 107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H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8" name="Shape 108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H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800" b="0" i="0" u="none" strike="noStrike" cap="non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rte nom">
  <p:cSld name="Carte nom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rte nom citation">
  <p:cSld name="Carte nom citation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  <a:defRPr sz="2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‹#›</a:t>
            </a:fld>
            <a:endParaRPr/>
          </a:p>
        </p:txBody>
      </p:sp>
      <p:sp>
        <p:nvSpPr>
          <p:cNvPr id="122" name="Shape 122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H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23" name="Shape 123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H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rai ou faux">
  <p:cSld name="Vrai ou faux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  <a:defRPr sz="2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sz="40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20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  <a:defRPr sz="2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20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3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  <a:defRPr sz="2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20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4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sz="2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9" name="Shape 89"/>
          <p:cNvSpPr>
            <a:spLocks noGrp="1"/>
          </p:cNvSpPr>
          <p:nvPr>
            <p:ph type="pic" idx="2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hape 11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" name="Shape 12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3" name="Shape 1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0" t="0" r="0" b="0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4" name="Shape 14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0" t="0" r="0" b="0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Shape 15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0" t="0" r="0" b="0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17" name="Shape 17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0" t="0" r="0" b="0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18" name="Shape 18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0" t="0" r="0" b="0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9" name="Shape 19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ctrTitle"/>
          </p:nvPr>
        </p:nvSpPr>
        <p:spPr>
          <a:xfrm>
            <a:off x="1518497" y="1782698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60"/>
              <a:buFont typeface="Trebuchet MS"/>
              <a:buNone/>
            </a:pPr>
            <a:r>
              <a:rPr lang="fr-CH" sz="486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Projet :</a:t>
            </a:r>
            <a:br>
              <a:rPr lang="fr-CH" sz="486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fr-CH" sz="486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Sensibilisation sur le recyclage des smartphones</a:t>
            </a:r>
            <a:endParaRPr/>
          </a:p>
        </p:txBody>
      </p:sp>
      <p:pic>
        <p:nvPicPr>
          <p:cNvPr id="148" name="Shape 148" descr="Résultat de recherche d'images pour &quot;recyclage smartphone&quot;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01765" y="3429000"/>
            <a:ext cx="3200400" cy="22322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fr-CH"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Sommaire</a:t>
            </a:r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</a:pPr>
            <a:r>
              <a:rPr lang="fr-CH"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1. Qu’est ce qui pollue dans un smartphone ?</a:t>
            </a:r>
            <a:endParaRPr/>
          </a:p>
          <a:p>
            <a:pPr marL="342900" marR="0" lvl="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endParaRPr sz="1800" b="0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</a:pPr>
            <a:r>
              <a:rPr lang="fr-CH"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2. De quoi sont fait nos smartphones ?</a:t>
            </a:r>
            <a:endParaRPr/>
          </a:p>
          <a:p>
            <a:pPr marL="342900" marR="0" lvl="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endParaRPr sz="1800" b="0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</a:pPr>
            <a:r>
              <a:rPr lang="fr-CH"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3. </a:t>
            </a:r>
            <a:r>
              <a:rPr lang="fr-CH"/>
              <a:t>Qu’est-ce qui est recyclable dans</a:t>
            </a:r>
            <a:r>
              <a:rPr lang="fr-CH"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 nos smartphones ? </a:t>
            </a:r>
            <a:endParaRPr/>
          </a:p>
          <a:p>
            <a:pPr marL="342900" marR="0" lvl="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endParaRPr sz="1800" b="0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</a:pPr>
            <a:r>
              <a:rPr lang="fr-CH"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4.  Pourquoi recycler son </a:t>
            </a:r>
            <a:r>
              <a:rPr lang="fr-CH"/>
              <a:t>smartphone</a:t>
            </a:r>
            <a:r>
              <a:rPr lang="fr-CH"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 ?</a:t>
            </a:r>
            <a:endParaRPr/>
          </a:p>
          <a:p>
            <a:pPr marL="342900" marR="0" lvl="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endParaRPr sz="1800" b="0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</a:pPr>
            <a:r>
              <a:rPr lang="fr-CH"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5. Présentation de notre projet</a:t>
            </a:r>
            <a:endParaRPr sz="1800" b="0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endParaRPr sz="1800" b="0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644775" y="0"/>
            <a:ext cx="8596800" cy="102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H" sz="3240"/>
              <a:t>Qu’est ce qui pollue dans un smartphone ?</a:t>
            </a:r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77334" y="1488589"/>
            <a:ext cx="8596800" cy="388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6"/>
              <a:buChar char="▶"/>
            </a:pPr>
            <a:r>
              <a:rPr lang="fr-CH" sz="1757"/>
              <a:t>Sa fabrication</a:t>
            </a:r>
            <a:endParaRPr sz="1757"/>
          </a:p>
          <a:p>
            <a:pPr marL="457200" lvl="0" indent="-30480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200"/>
              <a:buChar char="-"/>
            </a:pPr>
            <a:r>
              <a:rPr lang="fr-CH" sz="1200"/>
              <a:t>Les mines dévastent les paysages et polluent eaux et sols </a:t>
            </a:r>
            <a:endParaRPr sz="1200"/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  <a:p>
            <a:pPr marL="457200" lvl="0" indent="-32004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40"/>
              <a:buChar char="-"/>
            </a:pPr>
            <a:r>
              <a:rPr lang="fr-CH" sz="1200"/>
              <a:t>raffiner et transporter les minerais       consommation d’énergie, production de déchets et de CO</a:t>
            </a:r>
            <a:r>
              <a:rPr lang="fr-CH" sz="800"/>
              <a:t>2</a:t>
            </a:r>
            <a:r>
              <a:rPr lang="fr-CH" sz="1200"/>
              <a:t>.</a:t>
            </a:r>
            <a:endParaRPr sz="1200"/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  <a:p>
            <a:pPr marL="342900" lvl="0" indent="-357981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758"/>
              <a:buChar char="▶"/>
            </a:pPr>
            <a:r>
              <a:rPr lang="fr-CH" sz="1757"/>
              <a:t>Son utilisation</a:t>
            </a:r>
            <a:endParaRPr sz="1757"/>
          </a:p>
          <a:p>
            <a:pPr marL="457200" lvl="0" indent="-30480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200"/>
              <a:buChar char="-"/>
            </a:pPr>
            <a:r>
              <a:rPr lang="fr-CH" sz="1200"/>
              <a:t>grande consommation d’énergie dus aux recharges de batteries  ( électricité )</a:t>
            </a:r>
            <a:endParaRPr sz="1200"/>
          </a:p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200"/>
          </a:p>
          <a:p>
            <a:pPr marL="342900" lvl="0" indent="-357981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758"/>
              <a:buChar char="▶"/>
            </a:pPr>
            <a:r>
              <a:rPr lang="fr-CH" sz="1757"/>
              <a:t>Sa fin de vie </a:t>
            </a:r>
            <a:endParaRPr sz="1757"/>
          </a:p>
          <a:p>
            <a:pPr marL="457200" lvl="0" indent="-30480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200"/>
              <a:buChar char="-"/>
            </a:pPr>
            <a:r>
              <a:rPr lang="fr-CH" sz="1200"/>
              <a:t>Non recycler les smartphones polluent eau, terre, air.</a:t>
            </a:r>
            <a:endParaRPr sz="1200"/>
          </a:p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800"/>
          </a:p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800"/>
          </a:p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800"/>
          </a:p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800"/>
          </a:p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800"/>
          </a:p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800"/>
          </a:p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800"/>
          </a:p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800"/>
          </a:p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fr-CH" sz="800"/>
              <a:t>source : https://letelephonemobiletpe.wordpress.com/ii-le-telephone-portable-un-danger-2/ii-le-telephone-portable-un-danger/</a:t>
            </a:r>
            <a:endParaRPr sz="800"/>
          </a:p>
        </p:txBody>
      </p:sp>
      <p:pic>
        <p:nvPicPr>
          <p:cNvPr id="162" name="Shape 1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88176" y="2365475"/>
            <a:ext cx="166250" cy="152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783866" y="162878"/>
            <a:ext cx="8596800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fr-CH" sz="3600" b="0" i="0" u="none" strike="noStrike" cap="none" dirty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De quoi sont fait nos smartphones ?</a:t>
            </a:r>
            <a:endParaRPr sz="3600" b="0" i="0" u="none" strike="noStrike" cap="none" dirty="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561925" y="2010821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60"/>
              <a:buFont typeface="Noto Sans Symbols"/>
              <a:buNone/>
            </a:pPr>
            <a:endParaRPr sz="7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560"/>
              <a:buFont typeface="Noto Sans Symbols"/>
              <a:buNone/>
            </a:pPr>
            <a:endParaRPr sz="7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560"/>
              <a:buFont typeface="Noto Sans Symbols"/>
              <a:buNone/>
            </a:pPr>
            <a:endParaRPr sz="7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560"/>
              <a:buFont typeface="Noto Sans Symbols"/>
              <a:buNone/>
            </a:pPr>
            <a:endParaRPr sz="7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560"/>
              <a:buFont typeface="Noto Sans Symbols"/>
              <a:buNone/>
            </a:pPr>
            <a:endParaRPr sz="7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560"/>
              <a:buFont typeface="Noto Sans Symbols"/>
              <a:buNone/>
            </a:pPr>
            <a:endParaRPr sz="7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560"/>
              <a:buFont typeface="Noto Sans Symbols"/>
              <a:buNone/>
            </a:pPr>
            <a:endParaRPr sz="7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560"/>
              <a:buFont typeface="Noto Sans Symbols"/>
              <a:buNone/>
            </a:pPr>
            <a:endParaRPr sz="7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560"/>
              <a:buFont typeface="Noto Sans Symbols"/>
              <a:buNone/>
            </a:pPr>
            <a:endParaRPr sz="7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560"/>
              <a:buFont typeface="Noto Sans Symbols"/>
              <a:buNone/>
            </a:pPr>
            <a:endParaRPr sz="7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560"/>
              <a:buFont typeface="Noto Sans Symbols"/>
              <a:buNone/>
            </a:pPr>
            <a:endParaRPr sz="7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560"/>
              <a:buFont typeface="Noto Sans Symbols"/>
              <a:buNone/>
            </a:pPr>
            <a:endParaRPr sz="7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560"/>
              <a:buFont typeface="Noto Sans Symbols"/>
              <a:buNone/>
            </a:pPr>
            <a:endParaRPr sz="7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560"/>
              <a:buFont typeface="Noto Sans Symbols"/>
              <a:buNone/>
            </a:pPr>
            <a:endParaRPr sz="7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560"/>
              <a:buFont typeface="Noto Sans Symbols"/>
              <a:buNone/>
            </a:pPr>
            <a:endParaRPr sz="7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560"/>
              <a:buFont typeface="Noto Sans Symbols"/>
              <a:buNone/>
            </a:pPr>
            <a:endParaRPr sz="7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560"/>
              <a:buFont typeface="Noto Sans Symbols"/>
              <a:buNone/>
            </a:pPr>
            <a:endParaRPr sz="7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9" name="Shape 169"/>
          <p:cNvSpPr txBox="1"/>
          <p:nvPr/>
        </p:nvSpPr>
        <p:spPr>
          <a:xfrm>
            <a:off x="1260629" y="6526521"/>
            <a:ext cx="5379868" cy="203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H" sz="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Source : https://www.alsetic.fr/blog/38-quels-materiaux-composent-mon-telephone-portable</a:t>
            </a:r>
            <a:endParaRPr sz="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0" name="Shape 170"/>
          <p:cNvSpPr/>
          <p:nvPr/>
        </p:nvSpPr>
        <p:spPr>
          <a:xfrm>
            <a:off x="259975" y="1305350"/>
            <a:ext cx="8821800" cy="424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58800" lvl="0" indent="-304800" rtl="0">
              <a:lnSpc>
                <a:spcPct val="169852"/>
              </a:lnSpc>
              <a:spcBef>
                <a:spcPts val="1300"/>
              </a:spcBef>
              <a:spcAft>
                <a:spcPts val="0"/>
              </a:spcAft>
              <a:buClr>
                <a:srgbClr val="804A00"/>
              </a:buClr>
              <a:buSzPts val="1200"/>
              <a:buFont typeface="Armata"/>
              <a:buChar char="●"/>
            </a:pPr>
            <a:r>
              <a:rPr lang="fr-CH" sz="1200">
                <a:solidFill>
                  <a:srgbClr val="804A00"/>
                </a:solidFill>
                <a:latin typeface="Armata"/>
                <a:ea typeface="Armata"/>
                <a:cs typeface="Armata"/>
                <a:sym typeface="Armata"/>
              </a:rPr>
              <a:t>34 % de plastiques</a:t>
            </a:r>
            <a:endParaRPr sz="1200">
              <a:solidFill>
                <a:srgbClr val="804A00"/>
              </a:solidFill>
              <a:latin typeface="Armata"/>
              <a:ea typeface="Armata"/>
              <a:cs typeface="Armata"/>
              <a:sym typeface="Armata"/>
            </a:endParaRPr>
          </a:p>
          <a:p>
            <a:pPr marL="558800" lvl="0" indent="-304800" rtl="0">
              <a:lnSpc>
                <a:spcPct val="169852"/>
              </a:lnSpc>
              <a:spcBef>
                <a:spcPts val="0"/>
              </a:spcBef>
              <a:spcAft>
                <a:spcPts val="0"/>
              </a:spcAft>
              <a:buClr>
                <a:srgbClr val="804A00"/>
              </a:buClr>
              <a:buSzPts val="1200"/>
              <a:buFont typeface="Armata"/>
              <a:buChar char="●"/>
            </a:pPr>
            <a:r>
              <a:rPr lang="fr-CH" sz="1200">
                <a:solidFill>
                  <a:srgbClr val="804A00"/>
                </a:solidFill>
                <a:latin typeface="Armata"/>
                <a:ea typeface="Armata"/>
                <a:cs typeface="Armata"/>
                <a:sym typeface="Armata"/>
              </a:rPr>
              <a:t>10 % de cuivre</a:t>
            </a:r>
            <a:endParaRPr sz="1200">
              <a:solidFill>
                <a:srgbClr val="804A00"/>
              </a:solidFill>
              <a:latin typeface="Armata"/>
              <a:ea typeface="Armata"/>
              <a:cs typeface="Armata"/>
              <a:sym typeface="Armata"/>
            </a:endParaRPr>
          </a:p>
          <a:p>
            <a:pPr marL="558800" lvl="0" indent="-304800" rtl="0">
              <a:lnSpc>
                <a:spcPct val="169852"/>
              </a:lnSpc>
              <a:spcBef>
                <a:spcPts val="0"/>
              </a:spcBef>
              <a:spcAft>
                <a:spcPts val="0"/>
              </a:spcAft>
              <a:buClr>
                <a:srgbClr val="804A00"/>
              </a:buClr>
              <a:buSzPts val="1200"/>
              <a:buFont typeface="Armata"/>
              <a:buChar char="●"/>
            </a:pPr>
            <a:r>
              <a:rPr lang="fr-CH" sz="1200">
                <a:solidFill>
                  <a:srgbClr val="804A00"/>
                </a:solidFill>
                <a:latin typeface="Armata"/>
                <a:ea typeface="Armata"/>
                <a:cs typeface="Armata"/>
                <a:sym typeface="Armata"/>
              </a:rPr>
              <a:t>9 % d'acier</a:t>
            </a:r>
            <a:endParaRPr sz="1200">
              <a:solidFill>
                <a:srgbClr val="804A00"/>
              </a:solidFill>
              <a:latin typeface="Armata"/>
              <a:ea typeface="Armata"/>
              <a:cs typeface="Armata"/>
              <a:sym typeface="Armata"/>
            </a:endParaRPr>
          </a:p>
          <a:p>
            <a:pPr marL="558800" lvl="0" indent="-304800" rtl="0">
              <a:lnSpc>
                <a:spcPct val="169852"/>
              </a:lnSpc>
              <a:spcBef>
                <a:spcPts val="0"/>
              </a:spcBef>
              <a:spcAft>
                <a:spcPts val="0"/>
              </a:spcAft>
              <a:buClr>
                <a:srgbClr val="804A00"/>
              </a:buClr>
              <a:buSzPts val="1200"/>
              <a:buFont typeface="Armata"/>
              <a:buChar char="●"/>
            </a:pPr>
            <a:r>
              <a:rPr lang="fr-CH" sz="1200">
                <a:solidFill>
                  <a:srgbClr val="804A00"/>
                </a:solidFill>
                <a:latin typeface="Armata"/>
                <a:ea typeface="Armata"/>
                <a:cs typeface="Armata"/>
                <a:sym typeface="Armata"/>
              </a:rPr>
              <a:t>7 % d'étain</a:t>
            </a:r>
            <a:endParaRPr sz="1200">
              <a:solidFill>
                <a:srgbClr val="804A00"/>
              </a:solidFill>
              <a:latin typeface="Armata"/>
              <a:ea typeface="Armata"/>
              <a:cs typeface="Armata"/>
              <a:sym typeface="Armata"/>
            </a:endParaRPr>
          </a:p>
          <a:p>
            <a:pPr marL="558800" lvl="0" indent="-304800" rtl="0">
              <a:lnSpc>
                <a:spcPct val="169852"/>
              </a:lnSpc>
              <a:spcBef>
                <a:spcPts val="0"/>
              </a:spcBef>
              <a:spcAft>
                <a:spcPts val="0"/>
              </a:spcAft>
              <a:buClr>
                <a:srgbClr val="804A00"/>
              </a:buClr>
              <a:buSzPts val="1200"/>
              <a:buFont typeface="Armata"/>
              <a:buChar char="●"/>
            </a:pPr>
            <a:r>
              <a:rPr lang="fr-CH" sz="1200">
                <a:solidFill>
                  <a:srgbClr val="804A00"/>
                </a:solidFill>
                <a:latin typeface="Armata"/>
                <a:ea typeface="Armata"/>
                <a:cs typeface="Armata"/>
                <a:sym typeface="Armata"/>
              </a:rPr>
              <a:t>6 % de ferrites</a:t>
            </a:r>
            <a:endParaRPr sz="1200">
              <a:solidFill>
                <a:srgbClr val="804A00"/>
              </a:solidFill>
              <a:latin typeface="Armata"/>
              <a:ea typeface="Armata"/>
              <a:cs typeface="Armata"/>
              <a:sym typeface="Armata"/>
            </a:endParaRPr>
          </a:p>
          <a:p>
            <a:pPr marL="558800" lvl="0" indent="-304800" rtl="0">
              <a:lnSpc>
                <a:spcPct val="169852"/>
              </a:lnSpc>
              <a:spcBef>
                <a:spcPts val="0"/>
              </a:spcBef>
              <a:spcAft>
                <a:spcPts val="0"/>
              </a:spcAft>
              <a:buClr>
                <a:srgbClr val="804A00"/>
              </a:buClr>
              <a:buSzPts val="1200"/>
              <a:buFont typeface="Armata"/>
              <a:buChar char="●"/>
            </a:pPr>
            <a:r>
              <a:rPr lang="fr-CH" sz="1200">
                <a:solidFill>
                  <a:srgbClr val="804A00"/>
                </a:solidFill>
                <a:latin typeface="Armata"/>
                <a:ea typeface="Armata"/>
                <a:cs typeface="Armata"/>
                <a:sym typeface="Armata"/>
              </a:rPr>
              <a:t>5 % de fibre de verre</a:t>
            </a:r>
            <a:endParaRPr sz="1200">
              <a:solidFill>
                <a:srgbClr val="804A00"/>
              </a:solidFill>
              <a:latin typeface="Armata"/>
              <a:ea typeface="Armata"/>
              <a:cs typeface="Armata"/>
              <a:sym typeface="Armata"/>
            </a:endParaRPr>
          </a:p>
          <a:p>
            <a:pPr marL="558800" lvl="0" indent="-304800" rtl="0">
              <a:lnSpc>
                <a:spcPct val="169852"/>
              </a:lnSpc>
              <a:spcBef>
                <a:spcPts val="0"/>
              </a:spcBef>
              <a:spcAft>
                <a:spcPts val="0"/>
              </a:spcAft>
              <a:buClr>
                <a:srgbClr val="804A00"/>
              </a:buClr>
              <a:buSzPts val="1200"/>
              <a:buFont typeface="Armata"/>
              <a:buChar char="●"/>
            </a:pPr>
            <a:r>
              <a:rPr lang="fr-CH" sz="1200">
                <a:solidFill>
                  <a:srgbClr val="804A00"/>
                </a:solidFill>
                <a:latin typeface="Armata"/>
                <a:ea typeface="Armata"/>
                <a:cs typeface="Armata"/>
                <a:sym typeface="Armata"/>
              </a:rPr>
              <a:t>3 % d'oxydes de nickel ou lithium</a:t>
            </a:r>
            <a:endParaRPr sz="1200">
              <a:solidFill>
                <a:srgbClr val="804A00"/>
              </a:solidFill>
              <a:latin typeface="Armata"/>
              <a:ea typeface="Armata"/>
              <a:cs typeface="Armata"/>
              <a:sym typeface="Armata"/>
            </a:endParaRPr>
          </a:p>
          <a:p>
            <a:pPr marL="558800" lvl="0" indent="-304800" rtl="0">
              <a:lnSpc>
                <a:spcPct val="169852"/>
              </a:lnSpc>
              <a:spcBef>
                <a:spcPts val="0"/>
              </a:spcBef>
              <a:spcAft>
                <a:spcPts val="0"/>
              </a:spcAft>
              <a:buClr>
                <a:srgbClr val="804A00"/>
              </a:buClr>
              <a:buSzPts val="1200"/>
              <a:buFont typeface="Armata"/>
              <a:buChar char="●"/>
            </a:pPr>
            <a:r>
              <a:rPr lang="fr-CH" sz="1200">
                <a:solidFill>
                  <a:srgbClr val="804A00"/>
                </a:solidFill>
                <a:latin typeface="Armata"/>
                <a:ea typeface="Armata"/>
                <a:cs typeface="Armata"/>
                <a:sym typeface="Armata"/>
              </a:rPr>
              <a:t>3 % de résine époxy</a:t>
            </a:r>
            <a:endParaRPr sz="1200">
              <a:solidFill>
                <a:srgbClr val="804A00"/>
              </a:solidFill>
              <a:latin typeface="Armata"/>
              <a:ea typeface="Armata"/>
              <a:cs typeface="Armata"/>
              <a:sym typeface="Armata"/>
            </a:endParaRPr>
          </a:p>
          <a:p>
            <a:pPr marL="558800" lvl="0" indent="-304800" rtl="0">
              <a:lnSpc>
                <a:spcPct val="169852"/>
              </a:lnSpc>
              <a:spcBef>
                <a:spcPts val="0"/>
              </a:spcBef>
              <a:spcAft>
                <a:spcPts val="0"/>
              </a:spcAft>
              <a:buClr>
                <a:srgbClr val="804A00"/>
              </a:buClr>
              <a:buSzPts val="1200"/>
              <a:buFont typeface="Armata"/>
              <a:buChar char="●"/>
            </a:pPr>
            <a:r>
              <a:rPr lang="fr-CH" sz="1200">
                <a:solidFill>
                  <a:srgbClr val="804A00"/>
                </a:solidFill>
                <a:latin typeface="Armata"/>
                <a:ea typeface="Armata"/>
                <a:cs typeface="Armata"/>
                <a:sym typeface="Armata"/>
              </a:rPr>
              <a:t>2 % d'époxy liquide</a:t>
            </a:r>
            <a:endParaRPr sz="1200">
              <a:solidFill>
                <a:srgbClr val="804A00"/>
              </a:solidFill>
              <a:latin typeface="Armata"/>
              <a:ea typeface="Armata"/>
              <a:cs typeface="Armata"/>
              <a:sym typeface="Armata"/>
            </a:endParaRPr>
          </a:p>
          <a:p>
            <a:pPr marL="558800" lvl="0" indent="-304800" rtl="0">
              <a:lnSpc>
                <a:spcPct val="169852"/>
              </a:lnSpc>
              <a:spcBef>
                <a:spcPts val="0"/>
              </a:spcBef>
              <a:spcAft>
                <a:spcPts val="0"/>
              </a:spcAft>
              <a:buClr>
                <a:srgbClr val="804A00"/>
              </a:buClr>
              <a:buSzPts val="1200"/>
              <a:buFont typeface="Armata"/>
              <a:buChar char="●"/>
            </a:pPr>
            <a:r>
              <a:rPr lang="fr-CH" sz="1200">
                <a:solidFill>
                  <a:srgbClr val="804A00"/>
                </a:solidFill>
                <a:latin typeface="Armata"/>
                <a:ea typeface="Armata"/>
                <a:cs typeface="Armata"/>
                <a:sym typeface="Armata"/>
              </a:rPr>
              <a:t>2 % d'EPDM </a:t>
            </a:r>
            <a:endParaRPr sz="1200">
              <a:solidFill>
                <a:srgbClr val="804A00"/>
              </a:solidFill>
              <a:latin typeface="Armata"/>
              <a:ea typeface="Armata"/>
              <a:cs typeface="Armata"/>
              <a:sym typeface="Armata"/>
            </a:endParaRPr>
          </a:p>
          <a:p>
            <a:pPr marL="558800" lvl="0" indent="-304800" rtl="0">
              <a:lnSpc>
                <a:spcPct val="169852"/>
              </a:lnSpc>
              <a:spcBef>
                <a:spcPts val="0"/>
              </a:spcBef>
              <a:spcAft>
                <a:spcPts val="0"/>
              </a:spcAft>
              <a:buClr>
                <a:srgbClr val="804A00"/>
              </a:buClr>
              <a:buSzPts val="1200"/>
              <a:buFont typeface="Armata"/>
              <a:buChar char="●"/>
            </a:pPr>
            <a:r>
              <a:rPr lang="fr-CH" sz="1200">
                <a:solidFill>
                  <a:srgbClr val="804A00"/>
                </a:solidFill>
                <a:latin typeface="Armata"/>
                <a:ea typeface="Armata"/>
                <a:cs typeface="Armata"/>
                <a:sym typeface="Armata"/>
              </a:rPr>
              <a:t>19 % de matières diverses</a:t>
            </a:r>
            <a:endParaRPr sz="1200">
              <a:solidFill>
                <a:srgbClr val="804A00"/>
              </a:solidFill>
              <a:latin typeface="Armata"/>
              <a:ea typeface="Armata"/>
              <a:cs typeface="Armata"/>
              <a:sym typeface="Armata"/>
            </a:endParaRPr>
          </a:p>
          <a:p>
            <a:pPr marL="0" marR="0" lvl="0" indent="0" algn="l" rtl="0">
              <a:spcBef>
                <a:spcPts val="1100"/>
              </a:spcBef>
              <a:spcAft>
                <a:spcPts val="0"/>
              </a:spcAft>
              <a:buNone/>
            </a:pPr>
            <a:endParaRPr sz="850">
              <a:solidFill>
                <a:srgbClr val="804A00"/>
              </a:solidFill>
              <a:latin typeface="Armata"/>
              <a:ea typeface="Armata"/>
              <a:cs typeface="Armata"/>
              <a:sym typeface="Armata"/>
            </a:endParaRPr>
          </a:p>
        </p:txBody>
      </p:sp>
      <p:pic>
        <p:nvPicPr>
          <p:cNvPr id="171" name="Shape 1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86481" y="1681470"/>
            <a:ext cx="5238875" cy="3495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677334" y="233075"/>
            <a:ext cx="8596800" cy="132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fr-CH"/>
              <a:t>Qu’est-ce qui est recyclable dans nos smartphones ? </a:t>
            </a:r>
            <a:r>
              <a:rPr lang="fr-CH">
                <a:solidFill>
                  <a:srgbClr val="3F3F3F"/>
                </a:solidFill>
              </a:rPr>
              <a:t/>
            </a:r>
            <a:br>
              <a:rPr lang="fr-CH">
                <a:solidFill>
                  <a:srgbClr val="3F3F3F"/>
                </a:solidFill>
              </a:rPr>
            </a:br>
            <a:endParaRPr>
              <a:solidFill>
                <a:srgbClr val="3F3F3F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77325" y="2106800"/>
            <a:ext cx="8596800" cy="408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fr-CH" dirty="0"/>
              <a:t>15% des smartphones vendu en Suisse sont recyclés</a:t>
            </a:r>
            <a:endParaRPr dirty="0"/>
          </a:p>
          <a:p>
            <a:pPr marL="0" lv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fr-CH" dirty="0"/>
              <a:t>40% des composants d’un smartphone peuvent être recyclés :</a:t>
            </a:r>
            <a:endParaRPr dirty="0"/>
          </a:p>
          <a:p>
            <a:pPr marL="457200" lvl="0" indent="-320040" rtl="0">
              <a:spcBef>
                <a:spcPts val="1000"/>
              </a:spcBef>
              <a:spcAft>
                <a:spcPts val="0"/>
              </a:spcAft>
              <a:buSzPts val="1440"/>
              <a:buChar char="▶"/>
            </a:pPr>
            <a:r>
              <a:rPr lang="fr-CH" dirty="0"/>
              <a:t>Les plastiques</a:t>
            </a:r>
            <a:endParaRPr dirty="0"/>
          </a:p>
          <a:p>
            <a:pPr marL="457200" lvl="0" indent="-320040" rtl="0">
              <a:spcBef>
                <a:spcPts val="0"/>
              </a:spcBef>
              <a:spcAft>
                <a:spcPts val="0"/>
              </a:spcAft>
              <a:buSzPts val="1440"/>
              <a:buChar char="▶"/>
            </a:pPr>
            <a:r>
              <a:rPr lang="fr-CH" dirty="0"/>
              <a:t>Les métaux</a:t>
            </a:r>
            <a:endParaRPr dirty="0"/>
          </a:p>
          <a:p>
            <a:pPr marL="457200" lvl="0" indent="-320040" rtl="0">
              <a:spcBef>
                <a:spcPts val="0"/>
              </a:spcBef>
              <a:spcAft>
                <a:spcPts val="0"/>
              </a:spcAft>
              <a:buSzPts val="1440"/>
              <a:buChar char="▶"/>
            </a:pPr>
            <a:r>
              <a:rPr lang="fr-CH" dirty="0"/>
              <a:t>Le verre</a:t>
            </a:r>
            <a:endParaRPr dirty="0"/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9" name="Shape 179"/>
          <p:cNvSpPr txBox="1"/>
          <p:nvPr/>
        </p:nvSpPr>
        <p:spPr>
          <a:xfrm>
            <a:off x="753025" y="6382875"/>
            <a:ext cx="81489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CH" sz="1000" dirty="0"/>
              <a:t>https://www.bonasavoir.ch/8613-allo-le-recyclage</a:t>
            </a:r>
            <a:endParaRPr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731100" y="233100"/>
            <a:ext cx="8596800" cy="86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CH"/>
              <a:t>Pourquoi recycler son smartphone ?</a:t>
            </a:r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77325" y="1300351"/>
            <a:ext cx="8596800" cy="425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fr-CH"/>
              <a:t>En Suisse il y a environ 8 millions de smartphones non-utilisés.</a:t>
            </a:r>
            <a:endParaRPr/>
          </a:p>
        </p:txBody>
      </p:sp>
      <p:pic>
        <p:nvPicPr>
          <p:cNvPr id="187" name="Shape 1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77573" y="2052923"/>
            <a:ext cx="6396300" cy="4159626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Shape 188"/>
          <p:cNvSpPr txBox="1"/>
          <p:nvPr/>
        </p:nvSpPr>
        <p:spPr>
          <a:xfrm>
            <a:off x="995100" y="6508375"/>
            <a:ext cx="64995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CH" sz="900"/>
              <a:t>https://www.swisscom.ch/fr/about/entreprise/durabilite/mobile-aid.html</a:t>
            </a:r>
            <a:endParaRPr sz="9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677334" y="341125"/>
            <a:ext cx="8596800" cy="1320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CH" dirty="0"/>
              <a:t>Notre projet !</a:t>
            </a:r>
            <a:endParaRPr dirty="0"/>
          </a:p>
        </p:txBody>
      </p:sp>
      <p:sp>
        <p:nvSpPr>
          <p:cNvPr id="195" name="Shape 195"/>
          <p:cNvSpPr txBox="1"/>
          <p:nvPr/>
        </p:nvSpPr>
        <p:spPr>
          <a:xfrm>
            <a:off x="959225" y="6526300"/>
            <a:ext cx="6284100" cy="2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CH" sz="900" dirty="0"/>
              <a:t>https://www.solidarcomm.ch/</a:t>
            </a:r>
            <a:endParaRPr sz="900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F85E714E-98B2-4CC3-AB16-051555BCED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8525" y="1662025"/>
            <a:ext cx="3694417" cy="51115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525</Words>
  <Application>Microsoft Macintosh PowerPoint</Application>
  <PresentationFormat>Personnalisé</PresentationFormat>
  <Paragraphs>89</Paragraphs>
  <Slides>7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Facette</vt:lpstr>
      <vt:lpstr>Projet : Sensibilisation sur le recyclage des smartphones</vt:lpstr>
      <vt:lpstr>Sommaire</vt:lpstr>
      <vt:lpstr>Qu’est ce qui pollue dans un smartphone ?</vt:lpstr>
      <vt:lpstr>De quoi sont fait nos smartphones ?</vt:lpstr>
      <vt:lpstr>Qu’est-ce qui est recyclable dans nos smartphones ?   </vt:lpstr>
      <vt:lpstr>Pourquoi recycler son smartphone ?</vt:lpstr>
      <vt:lpstr>Notre projet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: Sensibilisation sur le recyclage des smartphones</dc:title>
  <dc:creator>QAZIMI FITIM</dc:creator>
  <cp:lastModifiedBy>Gilles ecoLive</cp:lastModifiedBy>
  <cp:revision>4</cp:revision>
  <dcterms:modified xsi:type="dcterms:W3CDTF">2018-03-08T07:21:30Z</dcterms:modified>
</cp:coreProperties>
</file>